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5"/>
  </p:notesMasterIdLst>
  <p:handoutMasterIdLst>
    <p:handoutMasterId r:id="rId36"/>
  </p:handoutMasterIdLst>
  <p:sldIdLst>
    <p:sldId id="401" r:id="rId5"/>
    <p:sldId id="402" r:id="rId6"/>
    <p:sldId id="405" r:id="rId7"/>
    <p:sldId id="396" r:id="rId8"/>
    <p:sldId id="432" r:id="rId9"/>
    <p:sldId id="433" r:id="rId10"/>
    <p:sldId id="397" r:id="rId11"/>
    <p:sldId id="394" r:id="rId12"/>
    <p:sldId id="411" r:id="rId13"/>
    <p:sldId id="412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3" r:id="rId22"/>
    <p:sldId id="422" r:id="rId23"/>
    <p:sldId id="421" r:id="rId24"/>
    <p:sldId id="424" r:id="rId25"/>
    <p:sldId id="434" r:id="rId26"/>
    <p:sldId id="425" r:id="rId27"/>
    <p:sldId id="426" r:id="rId28"/>
    <p:sldId id="427" r:id="rId29"/>
    <p:sldId id="428" r:id="rId30"/>
    <p:sldId id="429" r:id="rId31"/>
    <p:sldId id="408" r:id="rId32"/>
    <p:sldId id="430" r:id="rId33"/>
    <p:sldId id="431" r:id="rId3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A80FB-DD59-429A-8453-9D53882132F8}" v="115" dt="2022-05-24T04:40:54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536CEE-F695-4A88-AED8-701E0D1489BA}" type="datetime1">
              <a:rPr lang="pt-BR" smtClean="0"/>
              <a:t>13/10/2022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91711-F873-477A-B6CB-7DD9B5C94F1E}" type="datetime1">
              <a:rPr lang="pt-BR" smtClean="0"/>
              <a:pPr/>
              <a:t>13/10/2022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45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20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10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322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32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25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553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10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39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4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335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4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397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550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19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42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364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310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100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9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20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10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Esses não tem IDs de designer, uma vez que foram baseados nos slides mestre padrão já presentes na apresentação.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 descr="Tag=AccentColor&#10;Flavor=Light&#10;Target=Fill">
            <a:extLst>
              <a:ext uri="{FF2B5EF4-FFF2-40B4-BE49-F238E27FC236}">
                <a16:creationId xmlns:a16="http://schemas.microsoft.com/office/drawing/2014/main" xmlns="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na de compara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xmlns="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xmlns="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xmlns="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xmlns="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F79A6B6-B6BD-4F17-8EDF-3CBD83B5A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xmlns="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xmlns="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emento gráfico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emento gráfico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xmlns="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xmlns="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t-BR" noProof="0"/>
              <a:t>Título da Apresentação</a:t>
            </a:r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xmlns="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0" name="Espaço Reservado para Imagem 18">
            <a:extLst>
              <a:ext uri="{FF2B5EF4-FFF2-40B4-BE49-F238E27FC236}">
                <a16:creationId xmlns:a16="http://schemas.microsoft.com/office/drawing/2014/main" xmlns="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 descr="Tag=AccentColor&#10;Flavor=Light&#10;Target=Fill">
            <a:extLst>
              <a:ext uri="{FF2B5EF4-FFF2-40B4-BE49-F238E27FC236}">
                <a16:creationId xmlns:a16="http://schemas.microsoft.com/office/drawing/2014/main" xmlns="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5" name="Espaço Reservado para Conteúdo 13">
            <a:extLst>
              <a:ext uri="{FF2B5EF4-FFF2-40B4-BE49-F238E27FC236}">
                <a16:creationId xmlns:a16="http://schemas.microsoft.com/office/drawing/2014/main" xmlns="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xmlns="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xmlns="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emento gráfico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xmlns="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xmlns="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3" name="Espaço Reservado para Imagem 32">
            <a:extLst>
              <a:ext uri="{FF2B5EF4-FFF2-40B4-BE49-F238E27FC236}">
                <a16:creationId xmlns:a16="http://schemas.microsoft.com/office/drawing/2014/main" xmlns="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4" name="Espaço Reservado para Imagem 33">
            <a:extLst>
              <a:ext uri="{FF2B5EF4-FFF2-40B4-BE49-F238E27FC236}">
                <a16:creationId xmlns:a16="http://schemas.microsoft.com/office/drawing/2014/main" xmlns="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5" name="Espaço Reservado para Imagem 34">
            <a:extLst>
              <a:ext uri="{FF2B5EF4-FFF2-40B4-BE49-F238E27FC236}">
                <a16:creationId xmlns:a16="http://schemas.microsoft.com/office/drawing/2014/main" xmlns="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E7D0FB3-AA0E-43D7-A0BC-3BEE75E72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1" name="Espaço Reservado para Texto 60">
            <a:extLst>
              <a:ext uri="{FF2B5EF4-FFF2-40B4-BE49-F238E27FC236}">
                <a16:creationId xmlns:a16="http://schemas.microsoft.com/office/drawing/2014/main" xmlns="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2" name="Espaço Reservado para Texto 60">
            <a:extLst>
              <a:ext uri="{FF2B5EF4-FFF2-40B4-BE49-F238E27FC236}">
                <a16:creationId xmlns:a16="http://schemas.microsoft.com/office/drawing/2014/main" xmlns="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3" name="Espaço Reservado para Texto 60">
            <a:extLst>
              <a:ext uri="{FF2B5EF4-FFF2-40B4-BE49-F238E27FC236}">
                <a16:creationId xmlns:a16="http://schemas.microsoft.com/office/drawing/2014/main" xmlns="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4" name="Espaço Reservado para Texto 60">
            <a:extLst>
              <a:ext uri="{FF2B5EF4-FFF2-40B4-BE49-F238E27FC236}">
                <a16:creationId xmlns:a16="http://schemas.microsoft.com/office/drawing/2014/main" xmlns="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5" name="Espaço Reservado para Texto 60">
            <a:extLst>
              <a:ext uri="{FF2B5EF4-FFF2-40B4-BE49-F238E27FC236}">
                <a16:creationId xmlns:a16="http://schemas.microsoft.com/office/drawing/2014/main" xmlns="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6" name="Espaço Reservado para Texto 60">
            <a:extLst>
              <a:ext uri="{FF2B5EF4-FFF2-40B4-BE49-F238E27FC236}">
                <a16:creationId xmlns:a16="http://schemas.microsoft.com/office/drawing/2014/main" xmlns="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7" name="Espaço Reservado para Texto 60">
            <a:extLst>
              <a:ext uri="{FF2B5EF4-FFF2-40B4-BE49-F238E27FC236}">
                <a16:creationId xmlns:a16="http://schemas.microsoft.com/office/drawing/2014/main" xmlns="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8" name="Espaço Reservado para Texto 60">
            <a:extLst>
              <a:ext uri="{FF2B5EF4-FFF2-40B4-BE49-F238E27FC236}">
                <a16:creationId xmlns:a16="http://schemas.microsoft.com/office/drawing/2014/main" xmlns="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9" name="Espaço Reservado para Texto 60">
            <a:extLst>
              <a:ext uri="{FF2B5EF4-FFF2-40B4-BE49-F238E27FC236}">
                <a16:creationId xmlns:a16="http://schemas.microsoft.com/office/drawing/2014/main" xmlns="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70" name="Espaço Reservado para Texto 60">
            <a:extLst>
              <a:ext uri="{FF2B5EF4-FFF2-40B4-BE49-F238E27FC236}">
                <a16:creationId xmlns:a16="http://schemas.microsoft.com/office/drawing/2014/main" xmlns="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5D29EF-CFED-41EF-9138-BE844655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40080"/>
            <a:ext cx="4787289" cy="2953512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2700" b="1" i="0" cap="none" dirty="0">
                <a:latin typeface="+mn-lt"/>
              </a:rPr>
              <a:t>Associação Nacional em Apoio e Defesa dos Direitos das Vítimas da Covid-19</a:t>
            </a:r>
            <a:br>
              <a:rPr lang="pt-BR" sz="2700" b="1" i="0" cap="none" dirty="0">
                <a:latin typeface="+mn-lt"/>
              </a:rPr>
            </a:br>
            <a:r>
              <a:rPr lang="pt-BR" sz="2700" b="1" i="0" cap="none" dirty="0">
                <a:latin typeface="+mn-lt"/>
              </a:rPr>
              <a:t>Vida &amp; Justiça</a:t>
            </a:r>
            <a:endParaRPr lang="pt-BR" sz="2700" i="0" dirty="0">
              <a:latin typeface="+mn-lt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xmlns="" id="{2DEBF873-536F-9F69-7EA1-9D78AC8A2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1193292"/>
            <a:ext cx="4489704" cy="4489704"/>
          </a:xfrm>
          <a:prstGeom prst="rect">
            <a:avLst/>
          </a:prstGeom>
          <a:noFill/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8A3C9158-09FC-3347-7A69-E319F7147F46}"/>
              </a:ext>
            </a:extLst>
          </p:cNvPr>
          <p:cNvSpPr txBox="1">
            <a:spLocks/>
          </p:cNvSpPr>
          <p:nvPr/>
        </p:nvSpPr>
        <p:spPr>
          <a:xfrm>
            <a:off x="839788" y="3429000"/>
            <a:ext cx="3985430" cy="281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pt-BR" sz="1400" dirty="0"/>
          </a:p>
          <a:p>
            <a:pPr>
              <a:lnSpc>
                <a:spcPct val="90000"/>
              </a:lnSpc>
            </a:pPr>
            <a:endParaRPr lang="pt-BR" sz="1400" dirty="0"/>
          </a:p>
          <a:p>
            <a:pPr>
              <a:lnSpc>
                <a:spcPct val="90000"/>
              </a:lnSpc>
            </a:pPr>
            <a:endParaRPr lang="pt-BR" sz="1400" dirty="0"/>
          </a:p>
          <a:p>
            <a:pPr>
              <a:lnSpc>
                <a:spcPct val="90000"/>
              </a:lnSpc>
            </a:pPr>
            <a:r>
              <a:rPr lang="pt-BR" sz="1400" b="1" dirty="0"/>
              <a:t>Rosângela  Dornelles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- Médica de Saúde da Família e Mestre em Desenvolvimento Regional/</a:t>
            </a:r>
            <a:r>
              <a:rPr lang="pt-BR" sz="1400" dirty="0" err="1"/>
              <a:t>UNISC</a:t>
            </a:r>
            <a:endParaRPr lang="pt-BR" sz="1400" dirty="0"/>
          </a:p>
          <a:p>
            <a:pPr>
              <a:lnSpc>
                <a:spcPct val="90000"/>
              </a:lnSpc>
            </a:pPr>
            <a:r>
              <a:rPr lang="pt-BR" sz="1400" dirty="0"/>
              <a:t>- Coordenadora  Nacional de  Saúde da Vida &amp; Justiça</a:t>
            </a:r>
          </a:p>
          <a:p>
            <a:pPr>
              <a:lnSpc>
                <a:spcPct val="90000"/>
              </a:lnSpc>
            </a:pPr>
            <a:endParaRPr lang="pt-BR" sz="1400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0696E256-E46F-6539-F318-EB81BF0C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pt-BR" noProof="0" smtClean="0"/>
              <a:pPr rtl="0">
                <a:spcAft>
                  <a:spcPts val="600"/>
                </a:spcAft>
              </a:pPr>
              <a:t>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Condições pós-Covid: </a:t>
            </a:r>
            <a:r>
              <a:rPr lang="pt-BR" sz="2400" dirty="0" smtClean="0"/>
              <a:t>Enfermidades </a:t>
            </a:r>
            <a:r>
              <a:rPr lang="pt-BR" sz="2400" dirty="0"/>
              <a:t>decorrentes – Sequelas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2288"/>
            <a:ext cx="10310812" cy="388461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pt-BR" dirty="0"/>
              <a:t>As condições </a:t>
            </a:r>
            <a:r>
              <a:rPr lang="pt-BR" dirty="0" err="1"/>
              <a:t>pós-COVID</a:t>
            </a:r>
            <a:r>
              <a:rPr lang="pt-BR" dirty="0"/>
              <a:t> (</a:t>
            </a:r>
            <a:r>
              <a:rPr lang="pt-BR" dirty="0" err="1"/>
              <a:t>Sindrome</a:t>
            </a:r>
            <a:r>
              <a:rPr lang="pt-BR" dirty="0"/>
              <a:t> da COVID prolongada) podem incluir uma ampla gama de problemas de saúde contínuos que podem durar semanas, meses ou anos.</a:t>
            </a:r>
          </a:p>
          <a:p>
            <a:pPr rtl="0"/>
            <a:r>
              <a:rPr lang="pt-BR" dirty="0"/>
              <a:t>Encontradas com mais frequência em pessoas que tiveram COVID-19 grave, mas qualquer pessoa que tenha sido infectada com o vírus pode experimentar condições </a:t>
            </a:r>
            <a:r>
              <a:rPr lang="pt-BR" dirty="0" err="1"/>
              <a:t>pós-COVID</a:t>
            </a:r>
            <a:r>
              <a:rPr lang="pt-BR" dirty="0"/>
              <a:t>,  mesmo pessoas que tiveram doença leve ou sem sintomas.</a:t>
            </a:r>
          </a:p>
          <a:p>
            <a:pPr rtl="0"/>
            <a:r>
              <a:rPr lang="pt-BR" dirty="0"/>
              <a:t>As condições </a:t>
            </a:r>
            <a:r>
              <a:rPr lang="pt-BR" dirty="0" err="1"/>
              <a:t>pós-COVID</a:t>
            </a:r>
            <a:r>
              <a:rPr lang="pt-BR" dirty="0"/>
              <a:t> podem ser identificadas pela primeira vez quatro semanas após a infecção.</a:t>
            </a:r>
          </a:p>
          <a:p>
            <a:pPr rtl="0"/>
            <a:r>
              <a:rPr lang="pt-BR" dirty="0"/>
              <a:t>Não é simples diagnosticar e não existem testes específicos para diagnosticar condições </a:t>
            </a:r>
            <a:r>
              <a:rPr lang="pt-BR" dirty="0" err="1"/>
              <a:t>pós-COVID</a:t>
            </a:r>
            <a:r>
              <a:rPr lang="pt-BR" dirty="0"/>
              <a:t>.</a:t>
            </a:r>
          </a:p>
          <a:p>
            <a:pPr rtl="0"/>
            <a:r>
              <a:rPr lang="pt-BR" dirty="0"/>
              <a:t>Ainda há muito a ser estudado sobre essas condições.  As  pessoas podem apresentar uma grande variedade de sintomas, alguns deles semelhantes a sintomas de outras doenças. Há ainda dificuldade para os profissionais de saúde e para os pacientes reconhecerem todas as condições </a:t>
            </a:r>
            <a:r>
              <a:rPr lang="pt-BR" dirty="0" err="1"/>
              <a:t>pós-COVID</a:t>
            </a:r>
            <a:r>
              <a:rPr lang="pt-BR" dirty="0"/>
              <a:t>. </a:t>
            </a:r>
          </a:p>
          <a:p>
            <a:pPr rtl="0"/>
            <a:r>
              <a:rPr lang="pt-BR" dirty="0"/>
              <a:t>O diagnóstico de condições </a:t>
            </a:r>
            <a:r>
              <a:rPr lang="pt-BR" dirty="0" err="1"/>
              <a:t>pós-COVID</a:t>
            </a:r>
            <a:r>
              <a:rPr lang="pt-BR" dirty="0"/>
              <a:t> tem sido feito com base no histórico de saúde do paciente.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17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Condições pós-Covid: </a:t>
            </a:r>
            <a:r>
              <a:rPr lang="pt-BR" sz="2400" dirty="0" smtClean="0"/>
              <a:t>Enfermidades </a:t>
            </a:r>
            <a:r>
              <a:rPr lang="pt-BR" sz="2400" dirty="0"/>
              <a:t>decorrentes – Sequelas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2288"/>
            <a:ext cx="10310812" cy="38846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t-BR" dirty="0"/>
              <a:t>Os sintomas na maioria dos casos  melhoram lentamente. No entanto, para algumas pessoas, as condições </a:t>
            </a:r>
            <a:r>
              <a:rPr lang="pt-BR" dirty="0" err="1"/>
              <a:t>pós-COVID</a:t>
            </a:r>
            <a:r>
              <a:rPr lang="pt-BR" dirty="0"/>
              <a:t> podem durar meses, anos e , em alguns casos,  podem resultar em incapacidade.</a:t>
            </a:r>
          </a:p>
          <a:p>
            <a:pPr rtl="0"/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preciso grande investimento em pesquisas sobre as condições pós-COVID </a:t>
            </a:r>
            <a:r>
              <a:rPr lang="pt-BR" dirty="0" smtClean="0"/>
              <a:t>ou </a:t>
            </a:r>
            <a:r>
              <a:rPr lang="pt-BR" dirty="0"/>
              <a:t>Síndrome da COVID Prolongada.</a:t>
            </a:r>
          </a:p>
          <a:p>
            <a:pPr rtl="0"/>
            <a:r>
              <a:rPr lang="pt-BR" dirty="0"/>
              <a:t>Por tratarem-se de condições ainda pouco conhecidas, há a necessidade de  uma permanente revisão do seu manejo com base nas novas evidências científicas. </a:t>
            </a:r>
          </a:p>
          <a:p>
            <a:pPr rtl="0"/>
            <a:r>
              <a:rPr lang="pt-BR" dirty="0"/>
              <a:t>O estabelecimento de uma linha de cuidado para o atendimento a esses pacientes é fundamental para a organização dos </a:t>
            </a:r>
            <a:r>
              <a:rPr lang="pt-BR" dirty="0" smtClean="0"/>
              <a:t>serviços, </a:t>
            </a:r>
            <a:r>
              <a:rPr lang="pt-BR" dirty="0"/>
              <a:t>de modo a garantir o acesso a cuidados de qualidade, e </a:t>
            </a:r>
            <a:r>
              <a:rPr lang="pt-BR" dirty="0" smtClean="0"/>
              <a:t>essa linha deve </a:t>
            </a:r>
            <a:r>
              <a:rPr lang="pt-BR" dirty="0"/>
              <a:t>ser permanentemente </a:t>
            </a:r>
            <a:r>
              <a:rPr lang="pt-BR" dirty="0" smtClean="0"/>
              <a:t>ajustada, </a:t>
            </a:r>
            <a:r>
              <a:rPr lang="pt-BR" dirty="0"/>
              <a:t>de acordo com o avanço do  conhecimento.</a:t>
            </a:r>
          </a:p>
          <a:p>
            <a:pPr rtl="0"/>
            <a:r>
              <a:rPr lang="pt-BR" dirty="0"/>
              <a:t>A comunicação à população sobre as enfermidades decorrentes da Covid-19 é fundamental para que os por elas afetados possam suspeitar de sua existência e procurar cuidado de saúde.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37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que a pandemia evidenciou?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310812" cy="3884612"/>
          </a:xfrm>
        </p:spPr>
        <p:txBody>
          <a:bodyPr rtlCol="0">
            <a:normAutofit fontScale="92500" lnSpcReduction="20000"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b="1" dirty="0"/>
              <a:t>A importância da integralidade, considerando todos os níveis de cuidados nas Redes de Atenção à Saúde.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b="1" dirty="0"/>
              <a:t>O valor dos sistemas públicos de saúde – SUS – para lidar com emergências como a pandemia de Covid-19.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b="1" dirty="0"/>
              <a:t>A importância </a:t>
            </a:r>
            <a:r>
              <a:rPr lang="pt-BR" b="1" dirty="0" smtClean="0"/>
              <a:t>de </a:t>
            </a:r>
            <a:r>
              <a:rPr lang="pt-BR" b="1" dirty="0"/>
              <a:t>integrar no atendimento aos pacientes, às suas famílias e às suas comunidades o conjunto das proteções sociais (conforme art. 6º da Constituição Federal).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b="1" dirty="0"/>
              <a:t>O orçamento de guerra (</a:t>
            </a:r>
            <a:r>
              <a:rPr lang="pt-BR" b="1" dirty="0" err="1"/>
              <a:t>R$38</a:t>
            </a:r>
            <a:r>
              <a:rPr lang="pt-BR" b="1" dirty="0"/>
              <a:t> bilhões) foi destinado prioritariamente para estruturas provisórias como hospitais de campanha e compra de leitos privados, deixando o SUS do mesmo tamanho e com profissionais esgotados.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b="1" dirty="0"/>
              <a:t>Quatro ministros da saúde e muita negligência na aquisição de vacinas e omissão no planejamento e na  coordenação de ações para distribuição e uso adequado dos recursos e garantia </a:t>
            </a:r>
            <a:r>
              <a:rPr lang="pt-BR" b="1" dirty="0" smtClean="0"/>
              <a:t>da qualidade </a:t>
            </a:r>
            <a:r>
              <a:rPr lang="pt-BR" b="1" dirty="0"/>
              <a:t>dos serviços.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b="1" dirty="0"/>
              <a:t>Necessidade de investigação dos agentes públicos e privados suspeitos de inoperância e omissão em suas funções.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53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Mobilização da sociedade civil e movimentos sociais: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54659"/>
            <a:ext cx="10628312" cy="4036541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b="1" dirty="0"/>
              <a:t>Conselho Nacional de Saúde </a:t>
            </a:r>
            <a:r>
              <a:rPr lang="pt-BR" dirty="0"/>
              <a:t>– resoluções, recomendações, pareceres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b="1" dirty="0"/>
              <a:t>Frente pela Vida </a:t>
            </a:r>
            <a:r>
              <a:rPr lang="pt-BR" dirty="0"/>
              <a:t>– elaboração de um plano de enfrentamento à C</a:t>
            </a:r>
            <a:r>
              <a:rPr lang="pt-BR" dirty="0" smtClean="0"/>
              <a:t>ovid-19 </a:t>
            </a:r>
            <a:r>
              <a:rPr lang="pt-BR" dirty="0"/>
              <a:t>e permanente acompanhamento, denúncia e mobilização da sociedade civil e do parlamento frente as frequentes omissões e inadequações nas condutas do governo nacional.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b="1" dirty="0"/>
              <a:t>Criação de entidades </a:t>
            </a:r>
            <a:r>
              <a:rPr lang="pt-BR" dirty="0"/>
              <a:t>em defesa dos direitos de vítimas e familiares de vítimas da Covid-19.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b="1" dirty="0"/>
              <a:t>CPI da </a:t>
            </a:r>
            <a:r>
              <a:rPr lang="pt-BR" b="1" dirty="0" smtClean="0"/>
              <a:t>Pandemia</a:t>
            </a:r>
            <a:r>
              <a:rPr lang="pt-BR" dirty="0"/>
              <a:t> </a:t>
            </a:r>
            <a:r>
              <a:rPr lang="pt-BR" dirty="0" smtClean="0"/>
              <a:t>no Senado.</a:t>
            </a:r>
            <a:endParaRPr lang="pt-BR" dirty="0"/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/>
              <a:t>Iniciativas dos </a:t>
            </a:r>
            <a:r>
              <a:rPr lang="pt-BR" b="1" dirty="0"/>
              <a:t>institutos de pesquisa </a:t>
            </a:r>
            <a:r>
              <a:rPr lang="pt-BR" dirty="0"/>
              <a:t>para aquisição e produção de vacinas.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/>
              <a:t>Movimento social que desenvolveu uma diversidade de ações para cobrir a ausência do Estado, criando </a:t>
            </a:r>
            <a:r>
              <a:rPr lang="pt-BR" b="1" dirty="0"/>
              <a:t>novas possibilidades para o enfretamento da pandemia</a:t>
            </a:r>
            <a:r>
              <a:rPr lang="pt-BR" dirty="0" smtClean="0"/>
              <a:t>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Coalizão pelos Direitos das Crianças, Adolescentes e Jovens sob </a:t>
            </a:r>
            <a:r>
              <a:rPr lang="pt-BR" b="1" dirty="0" smtClean="0"/>
              <a:t>Orfandade</a:t>
            </a:r>
            <a:r>
              <a:rPr lang="pt-BR" dirty="0" smtClean="0"/>
              <a:t> da Covid-19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/>
              <a:t> </a:t>
            </a:r>
            <a:r>
              <a:rPr lang="pt-BR" dirty="0" smtClean="0"/>
              <a:t>Tribunal Permanente dos Povos</a:t>
            </a:r>
          </a:p>
          <a:p>
            <a:pPr marL="0" indent="0" rtl="0">
              <a:buClr>
                <a:schemeClr val="accent5">
                  <a:lumMod val="75000"/>
                </a:schemeClr>
              </a:buClr>
              <a:buNone/>
            </a:pPr>
            <a:endParaRPr lang="pt-BR" dirty="0" smtClean="0"/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82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Iniciativas da Vida &amp; Justiça realizadas e em andamento: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1188"/>
            <a:ext cx="10310812" cy="3884612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Entrega de documento com recomendações e depoimentos na CPI da Pandemia.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Projetos de lei de taxação dos </a:t>
            </a:r>
            <a:r>
              <a:rPr lang="pt-BR" dirty="0" err="1"/>
              <a:t>super-ricos</a:t>
            </a:r>
            <a:r>
              <a:rPr lang="pt-BR" dirty="0"/>
              <a:t> para agregar recursos ao financiamento das políticas sociais.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Projetos de lei nacional e estaduais para conceder aos órfãos da Covid-19 auxílio financeiro até a maioridade.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Projeto de lei para instituir o Dia e a Semana Nacional em apoio às vítimas da Covid-19, já aprovado do Senado.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Projeto de lei dos direitos dos profissionais de saúde vítimas da Covid-19 e suas famílias.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Ações de indenização por reconhecimento da Covid-19 como acidente de trabalho.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Memoriais e bosques.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26">
            <a:extLst>
              <a:ext uri="{FF2B5EF4-FFF2-40B4-BE49-F238E27FC236}">
                <a16:creationId xmlns:a16="http://schemas.microsoft.com/office/drawing/2014/main" xmlns="" id="{569623FF-1913-59F8-3167-BA497280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3" b="4003"/>
          <a:stretch/>
        </p:blipFill>
        <p:spPr>
          <a:xfrm>
            <a:off x="5759238" y="46269"/>
            <a:ext cx="5332075" cy="431658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</p:pic>
      <p:pic>
        <p:nvPicPr>
          <p:cNvPr id="20" name="Espaço Reservado para Imagem 28">
            <a:extLst>
              <a:ext uri="{FF2B5EF4-FFF2-40B4-BE49-F238E27FC236}">
                <a16:creationId xmlns:a16="http://schemas.microsoft.com/office/drawing/2014/main" xmlns="" id="{AD61554D-7F06-0755-58ED-2C901A4097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03" b="4003"/>
          <a:stretch/>
        </p:blipFill>
        <p:spPr>
          <a:xfrm>
            <a:off x="6432763" y="2705393"/>
            <a:ext cx="4481388" cy="3627907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</p:pic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xmlns="" id="{43DE166D-144F-9A9F-47C9-7FB63007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xmlns="" id="{E820D201-F45D-E4A9-E6E7-45915DB8D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27" name="Espaço Reservado para Imagem 26" descr="Grupo de pessoas sentadas ao redor de uma mesa&#10;&#10;Descrição gerada automaticamente com confiança média">
            <a:extLst>
              <a:ext uri="{FF2B5EF4-FFF2-40B4-BE49-F238E27FC236}">
                <a16:creationId xmlns:a16="http://schemas.microsoft.com/office/drawing/2014/main" xmlns="" id="{EFA48074-AE08-8A02-2DC9-F58EC3989E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23198" b="23198"/>
          <a:stretch>
            <a:fillRect/>
          </a:stretch>
        </p:blipFill>
        <p:spPr>
          <a:xfrm>
            <a:off x="352165" y="3143115"/>
            <a:ext cx="6849289" cy="3230485"/>
          </a:xfrm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xmlns="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10996" b="10996"/>
          <a:stretch/>
        </p:blipFill>
        <p:spPr>
          <a:xfrm>
            <a:off x="314680" y="484400"/>
            <a:ext cx="4876800" cy="3347783"/>
          </a:xfrm>
        </p:spPr>
      </p:pic>
    </p:spTree>
    <p:extLst>
      <p:ext uri="{BB962C8B-B14F-4D97-AF65-F5344CB8AC3E}">
        <p14:creationId xmlns:p14="http://schemas.microsoft.com/office/powerpoint/2010/main" val="46763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26">
            <a:extLst>
              <a:ext uri="{FF2B5EF4-FFF2-40B4-BE49-F238E27FC236}">
                <a16:creationId xmlns:a16="http://schemas.microsoft.com/office/drawing/2014/main" xmlns="" id="{569623FF-1913-59F8-3167-BA497280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3" b="4003"/>
          <a:stretch/>
        </p:blipFill>
        <p:spPr>
          <a:xfrm>
            <a:off x="5739830" y="189310"/>
            <a:ext cx="6055750" cy="4902435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</p:pic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xmlns="" id="{43DE166D-144F-9A9F-47C9-7FB63007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xmlns="" id="{E820D201-F45D-E4A9-E6E7-45915DB8D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27" name="Espaço Reservado para Imagem 26">
            <a:extLst>
              <a:ext uri="{FF2B5EF4-FFF2-40B4-BE49-F238E27FC236}">
                <a16:creationId xmlns:a16="http://schemas.microsoft.com/office/drawing/2014/main" xmlns="" id="{EFA48074-AE08-8A02-2DC9-F58EC3989E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9374" b="29374"/>
          <a:stretch/>
        </p:blipFill>
        <p:spPr>
          <a:xfrm>
            <a:off x="163479" y="3627515"/>
            <a:ext cx="6849289" cy="3230485"/>
          </a:xfrm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xmlns="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0996" b="10996"/>
          <a:stretch/>
        </p:blipFill>
        <p:spPr>
          <a:xfrm>
            <a:off x="0" y="0"/>
            <a:ext cx="5497264" cy="3773714"/>
          </a:xfrm>
        </p:spPr>
      </p:pic>
    </p:spTree>
    <p:extLst>
      <p:ext uri="{BB962C8B-B14F-4D97-AF65-F5344CB8AC3E}">
        <p14:creationId xmlns:p14="http://schemas.microsoft.com/office/powerpoint/2010/main" val="142389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Iniciativas da Vida &amp; Justiça realizadas e em andamento: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1188"/>
            <a:ext cx="10310812" cy="3884612"/>
          </a:xfrm>
        </p:spPr>
        <p:txBody>
          <a:bodyPr rtlCol="0">
            <a:normAutofit lnSpcReduction="10000"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Membro do GT das Vítimas da </a:t>
            </a:r>
            <a:r>
              <a:rPr lang="pt-BR" dirty="0" err="1"/>
              <a:t>Prevent</a:t>
            </a:r>
            <a:r>
              <a:rPr lang="pt-BR" dirty="0"/>
              <a:t> </a:t>
            </a:r>
            <a:r>
              <a:rPr lang="pt-BR" dirty="0" err="1"/>
              <a:t>Senior</a:t>
            </a:r>
            <a:r>
              <a:rPr lang="pt-BR" dirty="0"/>
              <a:t>, atuando na investigação para reparação de atos médicos suspeitos de crime ocorridos na empresa durante a pandemia.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Participação no Comitê em Defesa das Vítimas da Covid-19 no Rio Grande do Sul.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Participação na organização e elaboração de documento da Assembleia de Convergências da Saúde, no âmbito do Fórum Social das Resistências e do Fórum Social Mundial.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Frente Parlamentar e audiências públicas para diagnóstico e proposição de medidas para atenção às vítimas da pandemia no Rio Grande do Sul.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Participação na organização da Conferência Livre, Democrática e Popular da Saúde, em 5 de Agosto de 2022, etapa preparatória à 17ª Conferência Nacional de Saúde, de 2 a 5 de Julho de 2023</a:t>
            </a:r>
            <a:r>
              <a:rPr lang="pt-BR" dirty="0" smtClean="0"/>
              <a:t>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Participação na Coalizão da Orfandade da Covid-19</a:t>
            </a:r>
            <a:endParaRPr lang="pt-BR" dirty="0"/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45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de ser uma imagem de uma ou mais pessoas e texto">
            <a:extLst>
              <a:ext uri="{FF2B5EF4-FFF2-40B4-BE49-F238E27FC236}">
                <a16:creationId xmlns:a16="http://schemas.microsoft.com/office/drawing/2014/main" xmlns="" id="{9EC12922-7814-B410-C488-BF0DBB96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4172815"/>
            <a:ext cx="6251925" cy="24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Espaço Reservado para Imagem 26">
            <a:extLst>
              <a:ext uri="{FF2B5EF4-FFF2-40B4-BE49-F238E27FC236}">
                <a16:creationId xmlns:a16="http://schemas.microsoft.com/office/drawing/2014/main" xmlns="" id="{569623FF-1913-59F8-3167-BA49728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597" b="14597"/>
          <a:stretch/>
        </p:blipFill>
        <p:spPr>
          <a:xfrm>
            <a:off x="5240269" y="113565"/>
            <a:ext cx="6748532" cy="5463277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</p:pic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xmlns="" id="{43DE166D-144F-9A9F-47C9-7FB63007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xmlns="" id="{E820D201-F45D-E4A9-E6E7-45915DB8D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xmlns="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9979" b="19979"/>
          <a:stretch/>
        </p:blipFill>
        <p:spPr>
          <a:xfrm>
            <a:off x="0" y="0"/>
            <a:ext cx="5497264" cy="3773714"/>
          </a:xfrm>
        </p:spPr>
      </p:pic>
    </p:spTree>
    <p:extLst>
      <p:ext uri="{BB962C8B-B14F-4D97-AF65-F5344CB8AC3E}">
        <p14:creationId xmlns:p14="http://schemas.microsoft.com/office/powerpoint/2010/main" val="2324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xmlns="" id="{43DE166D-144F-9A9F-47C9-7FB63007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xmlns="" id="{E820D201-F45D-E4A9-E6E7-45915DB8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xmlns="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9979" b="19979"/>
          <a:stretch/>
        </p:blipFill>
        <p:spPr>
          <a:xfrm>
            <a:off x="0" y="-1"/>
            <a:ext cx="4876800" cy="3347783"/>
          </a:xfrm>
        </p:spPr>
      </p:pic>
      <p:pic>
        <p:nvPicPr>
          <p:cNvPr id="10" name="Picture 8" descr="Pode ser uma imagem de texto que diz &quot;Comitê em defesa das vítimas da COVID 19 COVID-19 E NÓS: É O momento de retirar as máscaras? 17 de março quinta-feira às 19 horas fLIVE VIDA JUSTIÇA SERGS AVICO Coren® RECONHECE CES/RS COI SAÚDE CONSELIOESTADUAL.DE&quot;">
            <a:extLst>
              <a:ext uri="{FF2B5EF4-FFF2-40B4-BE49-F238E27FC236}">
                <a16:creationId xmlns:a16="http://schemas.microsoft.com/office/drawing/2014/main" xmlns="" id="{00DF40F7-D163-374D-55FC-CDE90B21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6" y="359782"/>
            <a:ext cx="298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ode ser uma imagem de uma ou mais pessoas e texto que diz &quot;Lançamento da 3ก DAS VÍTIMAS FRENTE PARLAMENTAR EM DEFESA DA COVID-19 27 de abril 13 horgs Salão Júlio de Castilhos Estado Assembleia Legislativa Rio Grandedo Sul&quot;">
            <a:extLst>
              <a:ext uri="{FF2B5EF4-FFF2-40B4-BE49-F238E27FC236}">
                <a16:creationId xmlns:a16="http://schemas.microsoft.com/office/drawing/2014/main" xmlns="" id="{5876E2E5-97C1-156F-4C64-932B701C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57" y="3429000"/>
            <a:ext cx="235391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Pode ser uma imagem de nuvem e texto que diz &quot;#2ANOSDENEGLIGENCIA #2ANOSDEFAMILIASDESTRUIDAS ATO ECUMÊNICO EM HOMENAGEM AS VÍTIMAS DA DA COVID-19 SÁBADO 12 DE MARÇO DE 2022 17 HORAS PRAÇA DO CRUZEIRO-DF #VIDAEJUSTIÇA DF VIDAEJUSTIÇA 19 COVID-19 DOSDIREITOA&quot;">
            <a:extLst>
              <a:ext uri="{FF2B5EF4-FFF2-40B4-BE49-F238E27FC236}">
                <a16:creationId xmlns:a16="http://schemas.microsoft.com/office/drawing/2014/main" xmlns="" id="{CDCC54CB-38ED-793B-53FA-08AB3B44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3" y="2218086"/>
            <a:ext cx="2808000" cy="28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0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xmlns="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2" y="712788"/>
            <a:ext cx="4953567" cy="4233285"/>
          </a:xfrm>
        </p:spPr>
        <p:txBody>
          <a:bodyPr rtlCol="0">
            <a:normAutofit/>
          </a:bodyPr>
          <a:lstStyle/>
          <a:p>
            <a:pPr rtl="0"/>
            <a:r>
              <a:rPr lang="pt-BR" sz="1800" b="1" dirty="0"/>
              <a:t>Objetivos: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Articular nacionalmente uma grande rede de apoio e solidariedade às vítimas vivas e aos familiares das vítimas fatais da </a:t>
            </a:r>
            <a:r>
              <a:rPr lang="pt-BR" dirty="0"/>
              <a:t>C</a:t>
            </a:r>
            <a:r>
              <a:rPr lang="pt-BR" sz="1800" dirty="0"/>
              <a:t>ovid-19.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Espaço de defesa e promoção da vida, de articulação de políticas públicas.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Busca de responsabilização de gestores públicos e privados negligentes ou omissos no enfrentamento à pandemia.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Busca de reparações para as vítimas diretas e indiretas da </a:t>
            </a:r>
            <a:r>
              <a:rPr lang="pt-BR" dirty="0"/>
              <a:t>C</a:t>
            </a:r>
            <a:r>
              <a:rPr lang="pt-BR" sz="1800" dirty="0"/>
              <a:t>ovid-19.</a:t>
            </a:r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xmlns="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xmlns="" id="{74363A62-C14B-4B46-8865-5DC886C9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60D02740-E963-E2B6-4D44-2986F38C6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35757"/>
              </p:ext>
            </p:extLst>
          </p:nvPr>
        </p:nvGraphicFramePr>
        <p:xfrm>
          <a:off x="1803440" y="2096510"/>
          <a:ext cx="3839378" cy="26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m de Bitmap" r:id="rId5" imgW="5667480" imgH="3933720" progId="Paint.Picture">
                  <p:embed/>
                </p:oleObj>
              </mc:Choice>
              <mc:Fallback>
                <p:oleObj name="Imagem de Bitmap" r:id="rId5" imgW="5667480" imgH="3933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3440" y="2096510"/>
                        <a:ext cx="3839378" cy="266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ítulo 4">
            <a:extLst>
              <a:ext uri="{FF2B5EF4-FFF2-40B4-BE49-F238E27FC236}">
                <a16:creationId xmlns:a16="http://schemas.microsoft.com/office/drawing/2014/main" xmlns="" id="{CEF0EEF0-9379-AD85-C4A7-28E602AF5071}"/>
              </a:ext>
            </a:extLst>
          </p:cNvPr>
          <p:cNvSpPr txBox="1">
            <a:spLocks/>
          </p:cNvSpPr>
          <p:nvPr/>
        </p:nvSpPr>
        <p:spPr>
          <a:xfrm>
            <a:off x="263236" y="5385396"/>
            <a:ext cx="5832764" cy="108830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/>
              <a:t>Criada em evento virtual com </a:t>
            </a:r>
            <a:br>
              <a:rPr lang="pt-BR" dirty="0"/>
            </a:br>
            <a:r>
              <a:rPr lang="pt-BR" dirty="0"/>
              <a:t>mais de 1.000 participantes</a:t>
            </a: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xmlns="" id="{43DE166D-144F-9A9F-47C9-7FB63007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xmlns="" id="{E820D201-F45D-E4A9-E6E7-45915DB8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xmlns="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9979" b="19979"/>
          <a:stretch/>
        </p:blipFill>
        <p:spPr>
          <a:xfrm>
            <a:off x="314680" y="484400"/>
            <a:ext cx="4876800" cy="3347783"/>
          </a:xfrm>
        </p:spPr>
      </p:pic>
      <p:pic>
        <p:nvPicPr>
          <p:cNvPr id="8" name="Picture 4" descr="Pode ser uma imagem de uma ou mais pessoas e texto que diz &quot;Aprova PL PL3819/2021 /2021 Dia Nacional de Homenagem às Vítimas da Covid VIDAEJUSTICA ASSOCIAÇÃO ACIONA APOIO DEFESA DOSDIREITOS DAS VITIMAS ACO-19&quot;">
            <a:extLst>
              <a:ext uri="{FF2B5EF4-FFF2-40B4-BE49-F238E27FC236}">
                <a16:creationId xmlns:a16="http://schemas.microsoft.com/office/drawing/2014/main" xmlns="" id="{9B7E61E4-A8D1-BCF9-9BC6-F39CB15C2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8" y="998576"/>
            <a:ext cx="3304615" cy="33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Espaço Reservado para Imagem 26">
            <a:extLst>
              <a:ext uri="{FF2B5EF4-FFF2-40B4-BE49-F238E27FC236}">
                <a16:creationId xmlns:a16="http://schemas.microsoft.com/office/drawing/2014/main" xmlns="" id="{569623FF-1913-59F8-3167-BA497280F1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597" b="14597"/>
          <a:stretch/>
        </p:blipFill>
        <p:spPr>
          <a:xfrm>
            <a:off x="6871235" y="110322"/>
            <a:ext cx="5059521" cy="4095938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</p:pic>
      <p:pic>
        <p:nvPicPr>
          <p:cNvPr id="27" name="Espaço Reservado para Imagem 26">
            <a:extLst>
              <a:ext uri="{FF2B5EF4-FFF2-40B4-BE49-F238E27FC236}">
                <a16:creationId xmlns:a16="http://schemas.microsoft.com/office/drawing/2014/main" xmlns="" id="{EFA48074-AE08-8A02-2DC9-F58EC3989E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t="29374" b="29374"/>
          <a:stretch/>
        </p:blipFill>
        <p:spPr>
          <a:xfrm>
            <a:off x="21946" y="3627515"/>
            <a:ext cx="6849289" cy="3230485"/>
          </a:xfrm>
        </p:spPr>
      </p:pic>
    </p:spTree>
    <p:extLst>
      <p:ext uri="{BB962C8B-B14F-4D97-AF65-F5344CB8AC3E}">
        <p14:creationId xmlns:p14="http://schemas.microsoft.com/office/powerpoint/2010/main" val="175152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0" y="281228"/>
            <a:ext cx="11758412" cy="50006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40913" y="5708262"/>
            <a:ext cx="659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CHARQUEADAS  e A COVID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10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Como atender ao represamento de consultas e procedimentos somados às novas demandas decorrentes da Covid-19?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6038"/>
            <a:ext cx="10310812" cy="3884612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A nova realidade imposta pela Covid-19 caracteriza-se pelo aumento da demanda aos serviços de saúde que associa, à demanda regular, um grande volume de pacientes cujo atendimento ficou represado durante a pandemia. Além destes, somam-se os  casos novos de Síndrome da COVID prolongada e o aumento de casos de saúde mental.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aumento da demanda e a escassez de recursos afetam negativamente tanto os profissionais da saúde quanto os pacientes.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Assim, quando buscam  cuidados  de saúde, as pessoas ficam expostas a uma dinâmica </a:t>
            </a:r>
            <a:r>
              <a:rPr lang="pt-BR" dirty="0" smtClean="0"/>
              <a:t>cruel, expressa </a:t>
            </a:r>
            <a:r>
              <a:rPr lang="pt-BR" dirty="0"/>
              <a:t>por várias barreiras que geram demora e impossibilidade  para obter atendimento, produto do desequilíbrio existente entre os recursos  e as necessidades de saúde.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294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Como dar conta do atendimento com </a:t>
            </a:r>
            <a:r>
              <a:rPr lang="pt-BR" dirty="0" smtClean="0"/>
              <a:t>o orçamento </a:t>
            </a:r>
            <a:r>
              <a:rPr lang="pt-BR" dirty="0"/>
              <a:t>público da saúde reduzido e profissionais do SUS desgastados?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6038"/>
            <a:ext cx="10310812" cy="3884612"/>
          </a:xfrm>
        </p:spPr>
        <p:txBody>
          <a:bodyPr rtlCol="0">
            <a:normAutofit fontScale="92500" lnSpcReduction="10000"/>
          </a:bodyPr>
          <a:lstStyle/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Desde antes da pandemia o SUS vinha sendo pressionado pelo </a:t>
            </a:r>
            <a:r>
              <a:rPr lang="pt-BR" dirty="0" err="1"/>
              <a:t>subfinanciamento</a:t>
            </a:r>
            <a:r>
              <a:rPr lang="pt-BR" dirty="0"/>
              <a:t>, pelo aumento crescente de usuários devido ao empobrecimento da população, pela introdução dos planos de saúde populares e pelo desvirtuamento da atenção básica, com a terceirização das equipes.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Em 2018 64% da população dependia do SUS, hoje são 75%,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Em 2017 8,9% da população tinha mais de 65 anos, hoje são 21,9%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Em 2019 o gasto com saúde correspondeu a 9,6% do PIB, sendo que menos de 40% destes foram de gasto público. 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No contexto de retração do Estado, o setor privado passa a ocupar um espaço cada vez mais expressivo, o que sobrecarrega ao extremo o orçamento das famílias e  cria um cenário de ultrajantes desigualdades no direito à saúde e ao bem viver.</a:t>
            </a:r>
          </a:p>
          <a:p>
            <a:pPr rtl="0">
              <a:buClr>
                <a:schemeClr val="accent5">
                  <a:lumMod val="75000"/>
                </a:schemeClr>
              </a:buClr>
            </a:pPr>
            <a:r>
              <a:rPr lang="pt-BR" dirty="0"/>
              <a:t>Prevê-se que a Covid-19 continuará presente como doença endêmica </a:t>
            </a:r>
            <a:br>
              <a:rPr lang="pt-BR" dirty="0"/>
            </a:br>
            <a:r>
              <a:rPr lang="pt-BR" dirty="0"/>
              <a:t>por alguns anos.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54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/>
              <a:t>Recomendações: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4860"/>
            <a:ext cx="10310812" cy="3573320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Coordenação de ações e  </a:t>
            </a:r>
            <a:r>
              <a:rPr lang="pt-BR" sz="2000" b="1" dirty="0"/>
              <a:t>integralidade</a:t>
            </a:r>
            <a:r>
              <a:rPr lang="pt-BR" sz="2000" dirty="0"/>
              <a:t> do cuidado para garantir acesso universal a cuidados de saúde de qualidade.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Garantir ações efetivas de </a:t>
            </a:r>
            <a:r>
              <a:rPr lang="pt-BR" sz="2000" b="1" dirty="0"/>
              <a:t>vigilância</a:t>
            </a:r>
            <a:r>
              <a:rPr lang="pt-BR" sz="2000" dirty="0"/>
              <a:t> à saúde associada à Atenção Primária.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Garantir </a:t>
            </a:r>
            <a:r>
              <a:rPr lang="pt-BR" sz="2000" b="1" dirty="0"/>
              <a:t>equipes multidisciplinares </a:t>
            </a:r>
            <a:r>
              <a:rPr lang="pt-BR" sz="2000" dirty="0"/>
              <a:t>em todos os níveis de atenção que trabalhem com segurança, remuneração justa e com seus direitos respeitados. 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Realizar articulações intersetoriais com os organismos de assistência e proteção social e realizar </a:t>
            </a:r>
            <a:r>
              <a:rPr lang="pt-BR" sz="2000" b="1" dirty="0"/>
              <a:t>articulações horizontais com lideranças e organizações comunitárias </a:t>
            </a:r>
            <a:r>
              <a:rPr lang="pt-BR" sz="2000" dirty="0"/>
              <a:t>para que os direitos da população sejam  garantidos em sua integralidade.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525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/>
              <a:t>Recomendações: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4860"/>
            <a:ext cx="10310812" cy="3573320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Estimular o </a:t>
            </a:r>
            <a:r>
              <a:rPr lang="pt-BR" sz="2000" b="1" dirty="0"/>
              <a:t>uso de tecnologias </a:t>
            </a:r>
            <a:r>
              <a:rPr lang="pt-BR" sz="2000" dirty="0"/>
              <a:t>e abordagens na gestão do processo do cuidado individual e coletivo, visando a promoção da saúde, prevenção de doenças e agravos,  proteção e recuperação da saúde e redução de danos. Com emprego de boas práticas clínicas, com base nas evidências científicas.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Articular as instituições  de  </a:t>
            </a:r>
            <a:r>
              <a:rPr lang="pt-BR" sz="2000" b="1" dirty="0"/>
              <a:t>pesquisa para a produção de conhecimento </a:t>
            </a:r>
            <a:r>
              <a:rPr lang="pt-BR" sz="2000" dirty="0"/>
              <a:t>voltado para garantir as boas práticas no SUS.  Estimular a circulação de novos conhecimentos de saúde nos diversos locais de atendimento. Estimular a produção de pesquisas nos serviços de saúde voltados para melhorar o atendimento às pessoas,  qualificar e fortalecer o SUS.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04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/>
              <a:t>Recomendações: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4860"/>
            <a:ext cx="10310812" cy="3573320"/>
          </a:xfrm>
        </p:spPr>
        <p:txBody>
          <a:bodyPr rtlCol="0">
            <a:no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 regulação do fluxo de  pacientes deve se pautar em  </a:t>
            </a:r>
            <a:r>
              <a:rPr lang="pt-BR" sz="2000" b="1" dirty="0"/>
              <a:t>tempos clinicamente aceitáveis</a:t>
            </a:r>
            <a:r>
              <a:rPr lang="pt-BR" sz="2000" dirty="0"/>
              <a:t>, considerando as complexidades que envolvem cada caso, principalmente aqueles que evoluem gravemente e de forma rápida. 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Apesar de a pandemia não ter acabado, o governo federal retirou o incentivo para o funcionamento de </a:t>
            </a:r>
            <a:r>
              <a:rPr lang="pt-BR" sz="2000" b="1" dirty="0"/>
              <a:t>leitos de UTI </a:t>
            </a:r>
            <a:r>
              <a:rPr lang="pt-BR" sz="2000" dirty="0"/>
              <a:t>para pacientes com COVID.  Este quadro precisa ser revertido para garantir a transferência de pacientes graves, em tempo hábil, para  centro de referência de cuidado intensivo, de modo a preservar vidas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É necessário </a:t>
            </a:r>
            <a:r>
              <a:rPr lang="pt-BR" sz="2000" b="1" dirty="0"/>
              <a:t>sistematizar e difundir a produção de conhecimento </a:t>
            </a:r>
            <a:r>
              <a:rPr lang="pt-BR" sz="2000" dirty="0"/>
              <a:t>sobre a COVID-19 e produzir diretrizes sobre o manejo destes pacientes, nos diferentes níveis de cuidado, atualizadas permanentemente, para garantir as boas práticas. 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550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/>
              <a:t>Recomendações: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4860"/>
            <a:ext cx="10310812" cy="3573320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 pandemia gerou grande desafio para o SUS,  obrigando a uma rápida expansão da </a:t>
            </a:r>
            <a:r>
              <a:rPr lang="pt-BR" sz="2000" dirty="0" smtClean="0"/>
              <a:t>oferta </a:t>
            </a:r>
            <a:r>
              <a:rPr lang="pt-BR" sz="2000" dirty="0"/>
              <a:t>para garantir a assistência necessária a essa nova realidade. No entanto,  o </a:t>
            </a:r>
            <a:r>
              <a:rPr lang="pt-BR" sz="2000" b="1" dirty="0"/>
              <a:t>atendimento aos casos de COVID-19 não pode ser dar em detrimento do atendimento às  outras necessidades.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As </a:t>
            </a:r>
            <a:r>
              <a:rPr lang="pt-BR" sz="2000" b="1" dirty="0"/>
              <a:t>equipes de saúde da Atenção Básica </a:t>
            </a:r>
            <a:r>
              <a:rPr lang="pt-BR" sz="2000" dirty="0"/>
              <a:t>podem resgatar boas práticas da saúde pública, implantando </a:t>
            </a:r>
            <a:r>
              <a:rPr lang="pt-BR" sz="2000" b="1" dirty="0"/>
              <a:t>Grupos de Atendimento para as pessoas com Síndrome de Covid Prolongada</a:t>
            </a:r>
            <a:r>
              <a:rPr lang="pt-BR" sz="2000" dirty="0"/>
              <a:t>, como forma de mantê-las clinicamente sob atenção, e como recurso de empoderamento desses sujeitos, pois tem  um dispositivo da saúde capaz de compartilhar entendimento, compreensão e informação sobre seu processo de  adoecimento/recuperação, junto de seus pares.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38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47" y="863997"/>
            <a:ext cx="5741878" cy="518943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pt-BR" sz="2400" dirty="0"/>
              <a:t>Diante de tamanha barbárie que estamos ainda vivenciando, precisamos </a:t>
            </a:r>
            <a:r>
              <a:rPr lang="pt-BR" sz="2400" b="1" dirty="0"/>
              <a:t>lutar pelo fortalecimento real do SUS</a:t>
            </a:r>
            <a:r>
              <a:rPr lang="pt-BR" sz="2400" dirty="0"/>
              <a:t>, de sua capacidade de organizar e dar conta do conjunto das necessidades da saúde da população, agora acrescidas das demandas geradas pela pandemia.</a:t>
            </a:r>
          </a:p>
          <a:p>
            <a:pPr marL="0" indent="0" rtl="0">
              <a:buNone/>
            </a:pPr>
            <a:endParaRPr lang="pt-BR" sz="2400" dirty="0"/>
          </a:p>
          <a:p>
            <a:pPr marL="0" indent="0" rtl="0">
              <a:buNone/>
            </a:pPr>
            <a:r>
              <a:rPr lang="pt-BR" sz="2400" dirty="0"/>
              <a:t>Todas as recomendações da CPI da Pandemia no Senado, </a:t>
            </a:r>
            <a:r>
              <a:rPr lang="pt-BR" sz="2400" b="1" dirty="0"/>
              <a:t>inclusive as que fizemos como Associação Vida &amp; Justiça</a:t>
            </a:r>
            <a:r>
              <a:rPr lang="pt-BR" sz="2400" dirty="0"/>
              <a:t>,  precisam ter o encaminhamento devido.  E  que não se normalize a demora em reparar as vítimas e recompor o SUS, para que não tenhamos mais mortes evitáveis.</a:t>
            </a:r>
          </a:p>
          <a:p>
            <a:pPr marL="0" indent="0" rtl="0">
              <a:buNone/>
            </a:pPr>
            <a:endParaRPr lang="pt-BR" sz="2400" dirty="0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26DF6FD1-92C0-105F-96CD-E215DF048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58329"/>
              </p:ext>
            </p:extLst>
          </p:nvPr>
        </p:nvGraphicFramePr>
        <p:xfrm>
          <a:off x="6706339" y="1059557"/>
          <a:ext cx="533400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m de Bitmap" r:id="rId4" imgW="5334120" imgH="3971880" progId="Paint.Picture">
                  <p:embed/>
                </p:oleObj>
              </mc:Choice>
              <mc:Fallback>
                <p:oleObj name="Imagem de Bitmap" r:id="rId4" imgW="5334120" imgH="3971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6339" y="1059557"/>
                        <a:ext cx="5334000" cy="3971925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C4DFFC49-A18F-76DB-51E1-0104DE23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747" y="401045"/>
            <a:ext cx="4692592" cy="714765"/>
          </a:xfrm>
        </p:spPr>
        <p:txBody>
          <a:bodyPr rtlCol="0">
            <a:normAutofit/>
          </a:bodyPr>
          <a:lstStyle/>
          <a:p>
            <a:pPr algn="r" rtl="0"/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Inaceitável!</a:t>
            </a:r>
          </a:p>
        </p:txBody>
      </p:sp>
      <p:sp>
        <p:nvSpPr>
          <p:cNvPr id="18" name="Espaço Reservado para Rodapé 12">
            <a:extLst>
              <a:ext uri="{FF2B5EF4-FFF2-40B4-BE49-F238E27FC236}">
                <a16:creationId xmlns:a16="http://schemas.microsoft.com/office/drawing/2014/main" xmlns="" id="{2D6CDA29-8218-F438-87B0-D05F484C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xmlns="" id="{F859264A-379F-15FC-0A98-305F7E7F5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/>
              <a:t>Tornar possível o necessário: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4860"/>
            <a:ext cx="10310812" cy="3573320"/>
          </a:xfrm>
        </p:spPr>
        <p:txBody>
          <a:bodyPr rtlCol="0">
            <a:normAutofit/>
          </a:bodyPr>
          <a:lstStyle/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Aprovação da PEC 36/2020, que prevê </a:t>
            </a:r>
            <a:r>
              <a:rPr lang="pt-BR" sz="2000" b="1" dirty="0"/>
              <a:t>a revogação da </a:t>
            </a:r>
            <a:r>
              <a:rPr lang="pt-BR" sz="2000" b="1" dirty="0" smtClean="0"/>
              <a:t>Emenda Constitucional </a:t>
            </a:r>
            <a:r>
              <a:rPr lang="pt-BR" sz="2000" b="1" dirty="0"/>
              <a:t>95 </a:t>
            </a:r>
            <a:r>
              <a:rPr lang="pt-BR" sz="2000" dirty="0"/>
              <a:t>e outras disposições sobre o orçamento. 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Implementação do </a:t>
            </a:r>
            <a:r>
              <a:rPr lang="pt-BR" sz="2000" b="1" dirty="0"/>
              <a:t>Programa de Renda Básica de Cidadania</a:t>
            </a:r>
            <a:r>
              <a:rPr lang="pt-BR" sz="2000" dirty="0"/>
              <a:t>, para fazer frente ao caos social que atinge milhões de brasileiros e brasileiras vulnerabilizados pelo descaso desse governo.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É possível termos um </a:t>
            </a:r>
            <a:r>
              <a:rPr lang="pt-BR" sz="2000" b="1" dirty="0"/>
              <a:t>SUS mais resolutivo </a:t>
            </a:r>
            <a:r>
              <a:rPr lang="pt-BR" sz="2000" dirty="0"/>
              <a:t>com uma </a:t>
            </a:r>
            <a:r>
              <a:rPr lang="pt-BR" sz="2000" b="1" dirty="0"/>
              <a:t>carreira pública </a:t>
            </a:r>
            <a:r>
              <a:rPr lang="pt-BR" sz="2000" dirty="0"/>
              <a:t>para os profissionais de saúde e com a adoção dos </a:t>
            </a:r>
            <a:r>
              <a:rPr lang="pt-BR" sz="2000" b="1" dirty="0"/>
              <a:t>tempos certos de espera </a:t>
            </a:r>
            <a:r>
              <a:rPr lang="pt-BR" sz="2000" dirty="0"/>
              <a:t>nos diferentes serviços.</a:t>
            </a:r>
          </a:p>
          <a:p>
            <a:pPr rt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É também possível uma </a:t>
            </a:r>
            <a:r>
              <a:rPr lang="pt-BR" sz="2000" b="1" dirty="0"/>
              <a:t>nova proposta de financiamento</a:t>
            </a:r>
            <a:r>
              <a:rPr lang="pt-BR" sz="2000" dirty="0"/>
              <a:t>, como mostrou o economista Bruno Moretti em recente reunião do CNS.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4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Código QR&#10;&#10;Descrição gerada automaticamente">
            <a:extLst>
              <a:ext uri="{FF2B5EF4-FFF2-40B4-BE49-F238E27FC236}">
                <a16:creationId xmlns:a16="http://schemas.microsoft.com/office/drawing/2014/main" xmlns="" id="{31B3C1E4-85F9-B92A-E7B7-FF4E0A44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92" y="3075201"/>
            <a:ext cx="4897880" cy="2445571"/>
          </a:xfrm>
          <a:prstGeom prst="rect">
            <a:avLst/>
          </a:prstGeom>
        </p:spPr>
      </p:pic>
      <p:pic>
        <p:nvPicPr>
          <p:cNvPr id="14" name="Imagem 13" descr="Imagem em preto e branco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1185D753-192E-1C1C-9414-A37BFB68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592" y="266260"/>
            <a:ext cx="4897879" cy="2696676"/>
          </a:xfrm>
          <a:prstGeom prst="rect">
            <a:avLst/>
          </a:prstGeom>
        </p:spPr>
      </p:pic>
      <p:sp>
        <p:nvSpPr>
          <p:cNvPr id="15" name="Espaço Reservado para Rodapé 12">
            <a:extLst>
              <a:ext uri="{FF2B5EF4-FFF2-40B4-BE49-F238E27FC236}">
                <a16:creationId xmlns:a16="http://schemas.microsoft.com/office/drawing/2014/main" xmlns="" id="{7A44B23A-CB17-984B-D515-39A55E24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xmlns="" id="{C0089441-45C7-5D68-4359-4BD300099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sp>
        <p:nvSpPr>
          <p:cNvPr id="17" name="Subtítulo 4">
            <a:extLst>
              <a:ext uri="{FF2B5EF4-FFF2-40B4-BE49-F238E27FC236}">
                <a16:creationId xmlns:a16="http://schemas.microsoft.com/office/drawing/2014/main" xmlns="" id="{0845C28D-7A51-CB05-5962-9C5794C06C85}"/>
              </a:ext>
            </a:extLst>
          </p:cNvPr>
          <p:cNvSpPr txBox="1">
            <a:spLocks/>
          </p:cNvSpPr>
          <p:nvPr/>
        </p:nvSpPr>
        <p:spPr>
          <a:xfrm>
            <a:off x="568036" y="897802"/>
            <a:ext cx="4308764" cy="532288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Aprovação do Estatuto e posse da diretoria em 21 de maio de 2021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Registrada </a:t>
            </a:r>
            <a:r>
              <a:rPr lang="pt-BR" dirty="0" smtClean="0"/>
              <a:t>em </a:t>
            </a:r>
            <a:r>
              <a:rPr lang="pt-BR" dirty="0"/>
              <a:t>Cartório no dia 27 de Agosto de 2021</a:t>
            </a: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xmlns="" id="{2DEBF873-536F-9F69-7EA1-9D78AC8A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68" y="1193292"/>
            <a:ext cx="4489704" cy="4489704"/>
          </a:xfrm>
          <a:prstGeom prst="rect">
            <a:avLst/>
          </a:prstGeom>
          <a:noFill/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8A3C9158-09FC-3347-7A69-E319F7147F46}"/>
              </a:ext>
            </a:extLst>
          </p:cNvPr>
          <p:cNvSpPr txBox="1">
            <a:spLocks/>
          </p:cNvSpPr>
          <p:nvPr/>
        </p:nvSpPr>
        <p:spPr>
          <a:xfrm>
            <a:off x="1305750" y="1084984"/>
            <a:ext cx="4893355" cy="5636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pt-BR" sz="500" dirty="0"/>
          </a:p>
          <a:p>
            <a:pPr>
              <a:lnSpc>
                <a:spcPct val="90000"/>
              </a:lnSpc>
            </a:pPr>
            <a:endParaRPr lang="pt-BR" sz="500" dirty="0"/>
          </a:p>
          <a:p>
            <a:pPr>
              <a:lnSpc>
                <a:spcPct val="90000"/>
              </a:lnSpc>
            </a:pPr>
            <a:endParaRPr lang="pt-BR" sz="1800" cap="none" dirty="0"/>
          </a:p>
          <a:p>
            <a:pPr>
              <a:lnSpc>
                <a:spcPct val="90000"/>
              </a:lnSpc>
            </a:pPr>
            <a:r>
              <a:rPr lang="pt-BR" sz="2200" b="1" cap="none" dirty="0">
                <a:solidFill>
                  <a:schemeClr val="accent4">
                    <a:lumMod val="75000"/>
                  </a:schemeClr>
                </a:solidFill>
              </a:rPr>
              <a:t>Nacional</a:t>
            </a:r>
          </a:p>
          <a:p>
            <a:pPr>
              <a:lnSpc>
                <a:spcPct val="90000"/>
              </a:lnSpc>
            </a:pPr>
            <a:r>
              <a:rPr lang="pt-BR" sz="1800" cap="none" dirty="0"/>
              <a:t>http://</a:t>
            </a:r>
            <a:r>
              <a:rPr lang="pt-BR" sz="1800" cap="none" dirty="0" err="1"/>
              <a:t>vidaejustica.com.br</a:t>
            </a:r>
            <a:r>
              <a:rPr lang="pt-BR" sz="1800" cap="none" dirty="0"/>
              <a:t>/seja-socio/</a:t>
            </a:r>
          </a:p>
          <a:p>
            <a:pPr>
              <a:lnSpc>
                <a:spcPct val="90000"/>
              </a:lnSpc>
            </a:pPr>
            <a:endParaRPr lang="pt-BR" sz="1800" cap="none" dirty="0"/>
          </a:p>
          <a:p>
            <a:pPr>
              <a:lnSpc>
                <a:spcPct val="90000"/>
              </a:lnSpc>
            </a:pPr>
            <a:r>
              <a:rPr lang="pt-BR" sz="1800" cap="none" dirty="0"/>
              <a:t>@</a:t>
            </a:r>
            <a:r>
              <a:rPr lang="pt-BR" sz="1800" cap="none" dirty="0" err="1"/>
              <a:t>vidaejustica</a:t>
            </a:r>
            <a:endParaRPr lang="pt-BR" sz="1800" cap="none" dirty="0"/>
          </a:p>
          <a:p>
            <a:pPr>
              <a:lnSpc>
                <a:spcPct val="90000"/>
              </a:lnSpc>
            </a:pPr>
            <a:endParaRPr lang="pt-BR" sz="1800" cap="none" dirty="0"/>
          </a:p>
          <a:p>
            <a:pPr>
              <a:lnSpc>
                <a:spcPct val="90000"/>
              </a:lnSpc>
            </a:pPr>
            <a:r>
              <a:rPr lang="pt-BR" sz="2200" b="1" cap="none" dirty="0">
                <a:solidFill>
                  <a:schemeClr val="accent4">
                    <a:lumMod val="75000"/>
                  </a:schemeClr>
                </a:solidFill>
              </a:rPr>
              <a:t>Seccional RS</a:t>
            </a:r>
          </a:p>
          <a:p>
            <a:pPr>
              <a:lnSpc>
                <a:spcPct val="90000"/>
              </a:lnSpc>
            </a:pPr>
            <a:r>
              <a:rPr lang="pt-BR" sz="1800" cap="none" dirty="0" err="1"/>
              <a:t>vidaejusticars@gmail.com</a:t>
            </a:r>
            <a:endParaRPr lang="pt-BR" sz="1800" cap="none" dirty="0"/>
          </a:p>
          <a:p>
            <a:pPr>
              <a:lnSpc>
                <a:spcPct val="90000"/>
              </a:lnSpc>
            </a:pPr>
            <a:endParaRPr lang="pt-BR" sz="1800" cap="none" dirty="0"/>
          </a:p>
          <a:p>
            <a:pPr>
              <a:lnSpc>
                <a:spcPct val="90000"/>
              </a:lnSpc>
            </a:pPr>
            <a:r>
              <a:rPr lang="pt-BR" sz="1800" cap="none" dirty="0"/>
              <a:t>@</a:t>
            </a:r>
            <a:r>
              <a:rPr lang="pt-BR" sz="1800" cap="none" dirty="0" err="1"/>
              <a:t>vidaejusticars</a:t>
            </a:r>
            <a:endParaRPr lang="pt-BR" sz="1800" cap="none" dirty="0"/>
          </a:p>
          <a:p>
            <a:pPr>
              <a:lnSpc>
                <a:spcPct val="90000"/>
              </a:lnSpc>
            </a:pPr>
            <a:endParaRPr lang="pt-BR" sz="1800" cap="none" dirty="0"/>
          </a:p>
          <a:p>
            <a:pPr>
              <a:lnSpc>
                <a:spcPct val="90000"/>
              </a:lnSpc>
            </a:pPr>
            <a:r>
              <a:rPr lang="pt-BR" sz="1800" cap="none" dirty="0"/>
              <a:t>@</a:t>
            </a:r>
            <a:r>
              <a:rPr lang="pt-BR" sz="1800" cap="none" dirty="0" err="1"/>
              <a:t>vidaejusticars</a:t>
            </a:r>
            <a:endParaRPr lang="pt-BR" sz="1800" cap="none" dirty="0"/>
          </a:p>
          <a:p>
            <a:pPr>
              <a:lnSpc>
                <a:spcPct val="90000"/>
              </a:lnSpc>
            </a:pPr>
            <a:endParaRPr lang="pt-BR" sz="1800" cap="none" dirty="0"/>
          </a:p>
          <a:p>
            <a:pPr>
              <a:lnSpc>
                <a:spcPct val="90000"/>
              </a:lnSpc>
            </a:pPr>
            <a:r>
              <a:rPr lang="pt-BR" sz="1800" cap="none" dirty="0"/>
              <a:t>Vida e Justiça Rio Grande do Sul</a:t>
            </a:r>
          </a:p>
          <a:p>
            <a:pPr>
              <a:lnSpc>
                <a:spcPct val="90000"/>
              </a:lnSpc>
            </a:pPr>
            <a:endParaRPr lang="pt-BR" sz="500" dirty="0"/>
          </a:p>
          <a:p>
            <a:pPr>
              <a:lnSpc>
                <a:spcPct val="90000"/>
              </a:lnSpc>
            </a:pPr>
            <a:endParaRPr lang="pt-BR" sz="500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0696E256-E46F-6539-F318-EB81BF0C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pt-BR" noProof="0" smtClean="0"/>
              <a:pPr rtl="0">
                <a:spcAft>
                  <a:spcPts val="600"/>
                </a:spcAft>
              </a:pPr>
              <a:t>30</a:t>
            </a:fld>
            <a:endParaRPr lang="pt-BR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A0AF4CA-B9A2-12C8-5383-7B5B580C47D7}"/>
              </a:ext>
            </a:extLst>
          </p:cNvPr>
          <p:cNvSpPr txBox="1">
            <a:spLocks/>
          </p:cNvSpPr>
          <p:nvPr/>
        </p:nvSpPr>
        <p:spPr>
          <a:xfrm>
            <a:off x="684393" y="-88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Fale conosco!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4A4C64F-DE0B-0963-AA5A-AA3839AA5036}"/>
              </a:ext>
            </a:extLst>
          </p:cNvPr>
          <p:cNvSpPr/>
          <p:nvPr/>
        </p:nvSpPr>
        <p:spPr>
          <a:xfrm>
            <a:off x="684393" y="1866261"/>
            <a:ext cx="515471" cy="3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3F6846C7-5E9F-8F8A-D454-B6C64F72E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61958"/>
              </p:ext>
            </p:extLst>
          </p:nvPr>
        </p:nvGraphicFramePr>
        <p:xfrm>
          <a:off x="813635" y="2757222"/>
          <a:ext cx="450850" cy="43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Imagem de Bitmap" r:id="rId5" imgW="419040" imgH="399960" progId="Paint.Picture">
                  <p:embed/>
                </p:oleObj>
              </mc:Choice>
              <mc:Fallback>
                <p:oleObj name="Imagem de Bitmap" r:id="rId5" imgW="419040" imgH="399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635" y="2757222"/>
                        <a:ext cx="450850" cy="430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E4747A58-AD48-726F-22D4-137F92C2C08D}"/>
              </a:ext>
            </a:extLst>
          </p:cNvPr>
          <p:cNvSpPr/>
          <p:nvPr/>
        </p:nvSpPr>
        <p:spPr>
          <a:xfrm>
            <a:off x="749014" y="3814406"/>
            <a:ext cx="515471" cy="3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xmlns="" id="{1CC3E637-63FC-F650-9B15-C7207C1B5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06800"/>
              </p:ext>
            </p:extLst>
          </p:nvPr>
        </p:nvGraphicFramePr>
        <p:xfrm>
          <a:off x="826335" y="2112870"/>
          <a:ext cx="466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Imagem de Bitmap" r:id="rId7" imgW="466560" imgH="476280" progId="Paint.Picture">
                  <p:embed/>
                </p:oleObj>
              </mc:Choice>
              <mc:Fallback>
                <p:oleObj name="Imagem de Bitmap" r:id="rId7" imgW="466560" imgH="476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6335" y="2112870"/>
                        <a:ext cx="4667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82EF9200-2BE1-0EFC-B326-42C039A85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409374"/>
              </p:ext>
            </p:extLst>
          </p:nvPr>
        </p:nvGraphicFramePr>
        <p:xfrm>
          <a:off x="780468" y="3798799"/>
          <a:ext cx="523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Imagem de Bitmap" r:id="rId9" imgW="523800" imgH="561960" progId="Paint.Picture">
                  <p:embed/>
                </p:oleObj>
              </mc:Choice>
              <mc:Fallback>
                <p:oleObj name="Imagem de Bitmap" r:id="rId9" imgW="523800" imgH="56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468" y="3798799"/>
                        <a:ext cx="5238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415ABF37-AE75-D760-F3DF-45B17B248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95260"/>
              </p:ext>
            </p:extLst>
          </p:nvPr>
        </p:nvGraphicFramePr>
        <p:xfrm>
          <a:off x="794537" y="6027506"/>
          <a:ext cx="431196" cy="46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Imagem de Bitmap" r:id="rId11" imgW="495360" imgH="533520" progId="Paint.Picture">
                  <p:embed/>
                </p:oleObj>
              </mc:Choice>
              <mc:Fallback>
                <p:oleObj name="Imagem de Bitmap" r:id="rId11" imgW="495360" imgH="533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4537" y="6027506"/>
                        <a:ext cx="431196" cy="46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xmlns="" id="{32346251-8C60-DEFF-FBED-726C12E4A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88922"/>
              </p:ext>
            </p:extLst>
          </p:nvPr>
        </p:nvGraphicFramePr>
        <p:xfrm>
          <a:off x="789993" y="4568501"/>
          <a:ext cx="514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Imagem de Bitmap" r:id="rId13" imgW="514440" imgH="514440" progId="Paint.Picture">
                  <p:embed/>
                </p:oleObj>
              </mc:Choice>
              <mc:Fallback>
                <p:oleObj name="Imagem de Bitmap" r:id="rId13" imgW="514440" imgH="514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9993" y="4568501"/>
                        <a:ext cx="5143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91510567-52D7-F2C0-B6AB-FA62EE44C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26673"/>
              </p:ext>
            </p:extLst>
          </p:nvPr>
        </p:nvGraphicFramePr>
        <p:xfrm>
          <a:off x="812047" y="5337136"/>
          <a:ext cx="450850" cy="43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Imagem de Bitmap" r:id="rId15" imgW="419040" imgH="399960" progId="Paint.Picture">
                  <p:embed/>
                </p:oleObj>
              </mc:Choice>
              <mc:Fallback>
                <p:oleObj name="Imagem de Bitmap" r:id="rId15" imgW="419040" imgH="399960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xmlns="" id="{3F6846C7-5E9F-8F8A-D454-B6C64F72EE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047" y="5337136"/>
                        <a:ext cx="450850" cy="430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13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FC2572B0-A122-B11A-F163-D2E0B7B3C7B7}"/>
              </a:ext>
            </a:extLst>
          </p:cNvPr>
          <p:cNvSpPr/>
          <p:nvPr/>
        </p:nvSpPr>
        <p:spPr>
          <a:xfrm>
            <a:off x="5583382" y="1149927"/>
            <a:ext cx="6608618" cy="39762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365125"/>
            <a:ext cx="10958384" cy="1325563"/>
          </a:xfrm>
        </p:spPr>
        <p:txBody>
          <a:bodyPr rtlCol="0"/>
          <a:lstStyle/>
          <a:p>
            <a:pPr rtl="0"/>
            <a:r>
              <a:rPr lang="pt-BR" dirty="0" smtClean="0"/>
              <a:t>Organização nacional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C7BCBC09-3059-22A9-D915-DB41FF65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1" y="2036090"/>
            <a:ext cx="5257800" cy="4125559"/>
          </a:xfrm>
        </p:spPr>
        <p:txBody>
          <a:bodyPr>
            <a:normAutofit/>
          </a:bodyPr>
          <a:lstStyle/>
          <a:p>
            <a:r>
              <a:rPr lang="pt-BR" dirty="0"/>
              <a:t> Coordenação Colegiada</a:t>
            </a:r>
          </a:p>
          <a:p>
            <a:r>
              <a:rPr lang="pt-BR" dirty="0"/>
              <a:t> Conselho Fiscal</a:t>
            </a:r>
          </a:p>
          <a:p>
            <a:r>
              <a:rPr lang="pt-BR" dirty="0"/>
              <a:t> Coordenação Ampliada </a:t>
            </a:r>
          </a:p>
          <a:p>
            <a:r>
              <a:rPr lang="pt-BR" dirty="0"/>
              <a:t> Seccionais Estaduais</a:t>
            </a:r>
          </a:p>
        </p:txBody>
      </p:sp>
      <p:pic>
        <p:nvPicPr>
          <p:cNvPr id="10" name="Imagem 9" descr="Texto&#10;&#10;Descrição gerada automaticamente com confiança média">
            <a:extLst>
              <a:ext uri="{FF2B5EF4-FFF2-40B4-BE49-F238E27FC236}">
                <a16:creationId xmlns:a16="http://schemas.microsoft.com/office/drawing/2014/main" xmlns="" id="{366D1D4B-C805-4945-EE73-7DC405B1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983" y="1355725"/>
            <a:ext cx="6311035" cy="3536794"/>
          </a:xfrm>
          <a:prstGeom prst="rect">
            <a:avLst/>
          </a:prstGeom>
        </p:spPr>
      </p:pic>
      <p:sp>
        <p:nvSpPr>
          <p:cNvPr id="12" name="Espaço Reservado para Rodapé 12">
            <a:extLst>
              <a:ext uri="{FF2B5EF4-FFF2-40B4-BE49-F238E27FC236}">
                <a16:creationId xmlns:a16="http://schemas.microsoft.com/office/drawing/2014/main" xmlns="" id="{E1D966B1-CB6C-912E-29CB-9170BA8C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xmlns="" id="{BFC90531-8F08-F066-486B-AB6B485A5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Coordenação Nacional Colegiada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C7BCBC09-3059-22A9-D915-DB41FF65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1" y="1421028"/>
            <a:ext cx="10753664" cy="4917988"/>
          </a:xfrm>
        </p:spPr>
        <p:txBody>
          <a:bodyPr>
            <a:normAutofit/>
          </a:bodyPr>
          <a:lstStyle/>
          <a:p>
            <a:r>
              <a:rPr lang="pt-BR" sz="1600" dirty="0"/>
              <a:t> </a:t>
            </a:r>
            <a:r>
              <a:rPr lang="pt-BR" sz="1600" dirty="0" smtClean="0"/>
              <a:t>Coordenadora Nacional – </a:t>
            </a:r>
            <a:r>
              <a:rPr lang="pt-BR" sz="1600" b="1" dirty="0" smtClean="0"/>
              <a:t>Lucia Souto</a:t>
            </a:r>
            <a:endParaRPr lang="pt-BR" sz="1600" b="1" dirty="0"/>
          </a:p>
          <a:p>
            <a:r>
              <a:rPr lang="pt-BR" sz="1600" dirty="0"/>
              <a:t> </a:t>
            </a:r>
            <a:r>
              <a:rPr lang="pt-BR" sz="1600" dirty="0" smtClean="0"/>
              <a:t>Coordenador Executivo – </a:t>
            </a:r>
            <a:r>
              <a:rPr lang="pt-BR" sz="1600" b="1" dirty="0" smtClean="0"/>
              <a:t>Renato Simões</a:t>
            </a:r>
            <a:endParaRPr lang="pt-BR" sz="1600" b="1" dirty="0"/>
          </a:p>
          <a:p>
            <a:r>
              <a:rPr lang="pt-BR" sz="1600" dirty="0"/>
              <a:t> </a:t>
            </a:r>
            <a:r>
              <a:rPr lang="pt-BR" sz="1600" dirty="0" smtClean="0"/>
              <a:t>Coordenadora de Saúde – </a:t>
            </a:r>
            <a:r>
              <a:rPr lang="pt-BR" sz="1600" b="1" dirty="0" smtClean="0"/>
              <a:t>Rosângela Dornelles</a:t>
            </a:r>
            <a:endParaRPr lang="pt-BR" sz="1600" b="1" dirty="0"/>
          </a:p>
          <a:p>
            <a:r>
              <a:rPr lang="pt-BR" sz="1600" dirty="0"/>
              <a:t> </a:t>
            </a:r>
            <a:r>
              <a:rPr lang="pt-BR" sz="1600" dirty="0" smtClean="0"/>
              <a:t>Coordenador de Finanças – </a:t>
            </a:r>
            <a:r>
              <a:rPr lang="pt-BR" sz="1600" b="1" dirty="0" smtClean="0"/>
              <a:t>Paulo Garrido</a:t>
            </a:r>
          </a:p>
          <a:p>
            <a:r>
              <a:rPr lang="pt-BR" sz="1600" dirty="0" smtClean="0"/>
              <a:t>Coordenador de Educação, Ciência e Tecnologia – </a:t>
            </a:r>
            <a:r>
              <a:rPr lang="pt-BR" sz="1600" b="1" dirty="0" err="1" smtClean="0"/>
              <a:t>Deivisson</a:t>
            </a:r>
            <a:r>
              <a:rPr lang="pt-BR" sz="1600" b="1" dirty="0" smtClean="0"/>
              <a:t> dos Santos</a:t>
            </a:r>
          </a:p>
          <a:p>
            <a:r>
              <a:rPr lang="pt-BR" sz="1600" dirty="0" smtClean="0"/>
              <a:t>Coordenador Jurídico – </a:t>
            </a:r>
            <a:r>
              <a:rPr lang="pt-BR" sz="1600" b="1" dirty="0" smtClean="0"/>
              <a:t>Eugênio Aragão</a:t>
            </a:r>
          </a:p>
          <a:p>
            <a:r>
              <a:rPr lang="pt-BR" sz="1600" dirty="0" smtClean="0"/>
              <a:t>Coordenadora de Direitos Humanos e Diálogo </a:t>
            </a:r>
            <a:r>
              <a:rPr lang="pt-BR" sz="1600" dirty="0" err="1" smtClean="0"/>
              <a:t>Interreligioso</a:t>
            </a:r>
            <a:r>
              <a:rPr lang="pt-BR" sz="1600" dirty="0" smtClean="0"/>
              <a:t> – </a:t>
            </a:r>
            <a:r>
              <a:rPr lang="pt-BR" sz="1600" b="1" dirty="0" smtClean="0"/>
              <a:t>Sueli </a:t>
            </a:r>
            <a:r>
              <a:rPr lang="pt-BR" sz="1600" b="1" dirty="0" err="1" smtClean="0"/>
              <a:t>Bellato</a:t>
            </a:r>
            <a:endParaRPr lang="pt-BR" sz="1600" b="1" dirty="0" smtClean="0"/>
          </a:p>
          <a:p>
            <a:r>
              <a:rPr lang="pt-BR" sz="1600" dirty="0" smtClean="0"/>
              <a:t>Coordenador de Ações e Redes de Solidariedade – </a:t>
            </a:r>
            <a:r>
              <a:rPr lang="pt-BR" sz="1600" b="1" dirty="0" smtClean="0"/>
              <a:t>Carlos </a:t>
            </a:r>
            <a:r>
              <a:rPr lang="pt-BR" sz="1600" b="1" dirty="0" err="1" smtClean="0"/>
              <a:t>Seidel</a:t>
            </a:r>
            <a:endParaRPr lang="pt-BR" sz="1600" b="1" dirty="0" smtClean="0"/>
          </a:p>
          <a:p>
            <a:r>
              <a:rPr lang="pt-BR" sz="1600" dirty="0" smtClean="0"/>
              <a:t>Coordenadora de Pessoas com Deficiência, Doenças Raras e Vítimas Indiretas – </a:t>
            </a:r>
            <a:r>
              <a:rPr lang="pt-BR" sz="1600" b="1" dirty="0" smtClean="0"/>
              <a:t>Adriana Dias</a:t>
            </a:r>
          </a:p>
          <a:p>
            <a:r>
              <a:rPr lang="pt-BR" sz="1600" dirty="0"/>
              <a:t>Coordenadora de Políticas Públicas e Ações Legislativas – </a:t>
            </a:r>
            <a:r>
              <a:rPr lang="pt-BR" sz="1600" b="1" dirty="0" err="1"/>
              <a:t>Anamaria</a:t>
            </a:r>
            <a:r>
              <a:rPr lang="pt-BR" sz="1600" b="1" dirty="0"/>
              <a:t> de Melo Moraes</a:t>
            </a:r>
          </a:p>
          <a:p>
            <a:r>
              <a:rPr lang="pt-BR" sz="1600" dirty="0"/>
              <a:t>Coordenador de Comunicação e Redes Sociais – </a:t>
            </a:r>
            <a:r>
              <a:rPr lang="pt-BR" sz="1600" b="1" dirty="0"/>
              <a:t>Fernando Gomes de Morais</a:t>
            </a:r>
          </a:p>
          <a:p>
            <a:r>
              <a:rPr lang="pt-BR" sz="1600" dirty="0" smtClean="0"/>
              <a:t>Coordenador </a:t>
            </a:r>
            <a:r>
              <a:rPr lang="pt-BR" sz="1600" dirty="0"/>
              <a:t>de Memória – </a:t>
            </a:r>
            <a:r>
              <a:rPr lang="pt-BR" sz="1600" b="1" dirty="0"/>
              <a:t>Rogério Giannini</a:t>
            </a:r>
          </a:p>
          <a:p>
            <a:r>
              <a:rPr lang="pt-BR" sz="1600" dirty="0" smtClean="0"/>
              <a:t>Coordenadora de Meio Ambiente – </a:t>
            </a:r>
            <a:r>
              <a:rPr lang="pt-BR" sz="1600" b="1" dirty="0" smtClean="0"/>
              <a:t>Júlia </a:t>
            </a:r>
            <a:r>
              <a:rPr lang="pt-BR" sz="1600" b="1" dirty="0" err="1" smtClean="0"/>
              <a:t>Feitoza</a:t>
            </a:r>
            <a:endParaRPr lang="pt-BR" sz="1600" b="1" dirty="0"/>
          </a:p>
          <a:p>
            <a:endParaRPr lang="pt-BR" sz="1600" dirty="0"/>
          </a:p>
        </p:txBody>
      </p:sp>
      <p:sp>
        <p:nvSpPr>
          <p:cNvPr id="12" name="Espaço Reservado para Rodapé 12">
            <a:extLst>
              <a:ext uri="{FF2B5EF4-FFF2-40B4-BE49-F238E27FC236}">
                <a16:creationId xmlns:a16="http://schemas.microsoft.com/office/drawing/2014/main" xmlns="" id="{E1D966B1-CB6C-912E-29CB-9170BA8C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xmlns="" id="{BFC90531-8F08-F066-486B-AB6B485A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66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Coordenações estaduais estruturadas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C7BCBC09-3059-22A9-D915-DB41FF65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1" y="1421028"/>
            <a:ext cx="10753664" cy="4740622"/>
          </a:xfrm>
        </p:spPr>
        <p:txBody>
          <a:bodyPr>
            <a:normAutofit/>
          </a:bodyPr>
          <a:lstStyle/>
          <a:p>
            <a:r>
              <a:rPr lang="pt-BR" sz="2000" dirty="0"/>
              <a:t> </a:t>
            </a:r>
            <a:r>
              <a:rPr lang="pt-BR" sz="2000" b="1" dirty="0" smtClean="0"/>
              <a:t>Acre - </a:t>
            </a:r>
            <a:r>
              <a:rPr lang="pt-BR" sz="2000" dirty="0" smtClean="0"/>
              <a:t>Coordenadora Geral, Julia Maria Matias de Oliveira</a:t>
            </a:r>
          </a:p>
          <a:p>
            <a:r>
              <a:rPr lang="pt-BR" sz="2000" b="1" dirty="0" smtClean="0"/>
              <a:t>Distrito Federal </a:t>
            </a:r>
            <a:r>
              <a:rPr lang="pt-BR" sz="2000" dirty="0" smtClean="0"/>
              <a:t>- </a:t>
            </a:r>
            <a:r>
              <a:rPr lang="pt-BR" sz="2000" dirty="0"/>
              <a:t>Coordenadora </a:t>
            </a:r>
            <a:r>
              <a:rPr lang="pt-BR" sz="2000" dirty="0" smtClean="0"/>
              <a:t>Geral, Isabel Gomes</a:t>
            </a:r>
          </a:p>
          <a:p>
            <a:r>
              <a:rPr lang="pt-BR" sz="2000" b="1" dirty="0" smtClean="0"/>
              <a:t>Goiás</a:t>
            </a:r>
            <a:r>
              <a:rPr lang="pt-BR" sz="2000" dirty="0"/>
              <a:t> </a:t>
            </a:r>
            <a:r>
              <a:rPr lang="pt-BR" sz="2000" dirty="0" smtClean="0"/>
              <a:t>- Coordenador Geral, </a:t>
            </a:r>
            <a:r>
              <a:rPr lang="pt-BR" sz="2000" dirty="0" err="1" smtClean="0"/>
              <a:t>Valminandes</a:t>
            </a:r>
            <a:r>
              <a:rPr lang="pt-BR" sz="2000" dirty="0" smtClean="0"/>
              <a:t> Martins</a:t>
            </a:r>
          </a:p>
          <a:p>
            <a:r>
              <a:rPr lang="pt-BR" sz="2000" b="1" dirty="0" smtClean="0"/>
              <a:t>Mato Grosso </a:t>
            </a:r>
            <a:r>
              <a:rPr lang="pt-BR" sz="2000" dirty="0"/>
              <a:t>- Coordenadora </a:t>
            </a:r>
            <a:r>
              <a:rPr lang="pt-BR" sz="2000" dirty="0" smtClean="0"/>
              <a:t>Geral, </a:t>
            </a:r>
            <a:r>
              <a:rPr lang="pt-BR" sz="2000" dirty="0" err="1" smtClean="0"/>
              <a:t>Enelinda</a:t>
            </a:r>
            <a:r>
              <a:rPr lang="pt-BR" sz="2000" dirty="0" smtClean="0"/>
              <a:t> Scala</a:t>
            </a:r>
          </a:p>
          <a:p>
            <a:r>
              <a:rPr lang="pt-BR" sz="2000" b="1" dirty="0" smtClean="0"/>
              <a:t>Minas Gerais – </a:t>
            </a:r>
            <a:r>
              <a:rPr lang="pt-BR" sz="2000" dirty="0"/>
              <a:t>C</a:t>
            </a:r>
            <a:r>
              <a:rPr lang="pt-BR" sz="2000" dirty="0" smtClean="0"/>
              <a:t>oordenação colegiada</a:t>
            </a:r>
          </a:p>
          <a:p>
            <a:r>
              <a:rPr lang="pt-BR" sz="2000" b="1" dirty="0" smtClean="0"/>
              <a:t>Rio de Janeiro </a:t>
            </a:r>
            <a:r>
              <a:rPr lang="pt-BR" sz="2000" dirty="0" smtClean="0"/>
              <a:t>- Coordenador Geral, Luciano </a:t>
            </a:r>
            <a:r>
              <a:rPr lang="pt-BR" sz="2000" dirty="0" err="1" smtClean="0"/>
              <a:t>Tolla</a:t>
            </a:r>
            <a:endParaRPr lang="pt-BR" sz="2000" dirty="0"/>
          </a:p>
          <a:p>
            <a:r>
              <a:rPr lang="pt-BR" sz="2000" b="1" dirty="0" smtClean="0"/>
              <a:t>Rio Grande do Sul </a:t>
            </a:r>
            <a:r>
              <a:rPr lang="pt-BR" sz="2000" dirty="0" smtClean="0"/>
              <a:t>- Coordenador Geral, Marcelo </a:t>
            </a:r>
            <a:r>
              <a:rPr lang="pt-BR" sz="2000" dirty="0" err="1" smtClean="0"/>
              <a:t>Sgarbossa</a:t>
            </a:r>
            <a:endParaRPr lang="pt-BR" sz="2000" dirty="0"/>
          </a:p>
          <a:p>
            <a:r>
              <a:rPr lang="pt-BR" sz="2000" b="1" dirty="0" smtClean="0"/>
              <a:t>Santa Catarina </a:t>
            </a:r>
            <a:r>
              <a:rPr lang="pt-BR" sz="2000" dirty="0" smtClean="0"/>
              <a:t>- </a:t>
            </a:r>
            <a:r>
              <a:rPr lang="pt-BR" sz="2000" dirty="0"/>
              <a:t>Coordenadora </a:t>
            </a:r>
            <a:r>
              <a:rPr lang="pt-BR" sz="2000" dirty="0" smtClean="0"/>
              <a:t>Geral, Tânia Ramos</a:t>
            </a:r>
            <a:endParaRPr lang="pt-BR" sz="2000" dirty="0"/>
          </a:p>
          <a:p>
            <a:r>
              <a:rPr lang="pt-BR" sz="2000" b="1" dirty="0" smtClean="0"/>
              <a:t>São Paulo </a:t>
            </a:r>
            <a:r>
              <a:rPr lang="pt-BR" sz="2000" dirty="0" smtClean="0"/>
              <a:t>- Coordenador Geral, Antônio </a:t>
            </a:r>
            <a:r>
              <a:rPr lang="pt-BR" sz="2000" dirty="0" err="1" smtClean="0"/>
              <a:t>Funari</a:t>
            </a:r>
            <a:endParaRPr lang="pt-BR" sz="2000" dirty="0" smtClean="0"/>
          </a:p>
          <a:p>
            <a:pPr marL="0" indent="0">
              <a:buNone/>
            </a:pPr>
            <a:endParaRPr lang="pt-BR" sz="2000" b="1" dirty="0" smtClean="0"/>
          </a:p>
          <a:p>
            <a:r>
              <a:rPr lang="pt-BR" sz="2000" dirty="0" smtClean="0"/>
              <a:t>Em estruturação: </a:t>
            </a:r>
            <a:r>
              <a:rPr lang="pt-BR" sz="2000" b="1" dirty="0" smtClean="0"/>
              <a:t>Amazonas, Maranhão e Paraná</a:t>
            </a:r>
            <a:endParaRPr lang="pt-BR" sz="2000" b="1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1600" dirty="0"/>
          </a:p>
        </p:txBody>
      </p:sp>
      <p:sp>
        <p:nvSpPr>
          <p:cNvPr id="12" name="Espaço Reservado para Rodapé 12">
            <a:extLst>
              <a:ext uri="{FF2B5EF4-FFF2-40B4-BE49-F238E27FC236}">
                <a16:creationId xmlns:a16="http://schemas.microsoft.com/office/drawing/2014/main" xmlns="" id="{E1D966B1-CB6C-912E-29CB-9170BA8C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xmlns="" id="{BFC90531-8F08-F066-486B-AB6B485A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70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 Pandemia no mundo </a:t>
            </a:r>
            <a:r>
              <a:rPr lang="pt-BR" dirty="0" smtClean="0"/>
              <a:t>em 23.05.22</a:t>
            </a:r>
            <a:endParaRPr lang="pt-BR" dirty="0"/>
          </a:p>
        </p:txBody>
      </p:sp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xmlns="" id="{AD665292-15E4-4939-934A-CC4A96DDC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11991"/>
              </p:ext>
            </p:extLst>
          </p:nvPr>
        </p:nvGraphicFramePr>
        <p:xfrm>
          <a:off x="6824751" y="1690688"/>
          <a:ext cx="4023360" cy="14717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5415341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3138069100"/>
                    </a:ext>
                  </a:extLst>
                </a:gridCol>
              </a:tblGrid>
              <a:tr h="490591">
                <a:tc gridSpan="2">
                  <a:txBody>
                    <a:bodyPr/>
                    <a:lstStyle/>
                    <a:p>
                      <a:pPr algn="ctr" rtl="0"/>
                      <a:r>
                        <a:rPr lang="pt-BR" noProof="0" dirty="0"/>
                        <a:t>Total casos notificados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r>
                        <a:rPr lang="pt-BR" noProof="0" dirty="0"/>
                        <a:t>Categoria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34623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rtl="0"/>
                      <a:r>
                        <a:rPr lang="pt-BR" noProof="0" dirty="0"/>
                        <a:t>Mundo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t-BR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525.699.424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0316717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rtl="0"/>
                      <a:r>
                        <a:rPr lang="pt-BR" noProof="0" dirty="0"/>
                        <a:t>Brasil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t-BR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30.791.220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6667950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4BF9CF0E-3FC3-511B-0410-6E259883B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27621"/>
              </p:ext>
            </p:extLst>
          </p:nvPr>
        </p:nvGraphicFramePr>
        <p:xfrm>
          <a:off x="6824751" y="3429000"/>
          <a:ext cx="4023360" cy="14717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5415341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3138069100"/>
                    </a:ext>
                  </a:extLst>
                </a:gridCol>
              </a:tblGrid>
              <a:tr h="490591">
                <a:tc gridSpan="2">
                  <a:txBody>
                    <a:bodyPr/>
                    <a:lstStyle/>
                    <a:p>
                      <a:pPr algn="ctr" rtl="0"/>
                      <a:r>
                        <a:rPr lang="pt-BR" noProof="0" dirty="0"/>
                        <a:t>Total de mortes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r>
                        <a:rPr lang="pt-BR" noProof="0" dirty="0"/>
                        <a:t>Categoria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34623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rtl="0"/>
                      <a:r>
                        <a:rPr lang="pt-BR" noProof="0" dirty="0"/>
                        <a:t>Mundo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t-BR" b="1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6.277.415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0316717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rtl="0"/>
                      <a:r>
                        <a:rPr lang="pt-BR" noProof="0" dirty="0"/>
                        <a:t>Brasil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t-BR" b="1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665.627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6667950"/>
                  </a:ext>
                </a:extLst>
              </a:tr>
            </a:tbl>
          </a:graphicData>
        </a:graphic>
      </p:graphicFrame>
      <p:sp>
        <p:nvSpPr>
          <p:cNvPr id="8" name="Espaço Reservado para Rodapé 12">
            <a:extLst>
              <a:ext uri="{FF2B5EF4-FFF2-40B4-BE49-F238E27FC236}">
                <a16:creationId xmlns:a16="http://schemas.microsoft.com/office/drawing/2014/main" xmlns="" id="{72902EF1-C03A-7971-5398-F9750C36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xmlns="" id="{FBE08A8A-5723-5AC3-36C9-2E1AE19B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  <p:pic>
        <p:nvPicPr>
          <p:cNvPr id="10" name="Imagem 9" descr="Interface gráfica do usuário, Gráfico, Histograma&#10;&#10;Descrição gerada automaticamente">
            <a:extLst>
              <a:ext uri="{FF2B5EF4-FFF2-40B4-BE49-F238E27FC236}">
                <a16:creationId xmlns:a16="http://schemas.microsoft.com/office/drawing/2014/main" xmlns="" id="{85E100C7-A2EE-F4FD-93D7-4AF4E29C4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0" t="9110" r="24248" b="5177"/>
          <a:stretch/>
        </p:blipFill>
        <p:spPr bwMode="auto">
          <a:xfrm>
            <a:off x="1343889" y="1690688"/>
            <a:ext cx="3770183" cy="2470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Gráfico&#10;&#10;Descrição gerada automaticamente">
            <a:extLst>
              <a:ext uri="{FF2B5EF4-FFF2-40B4-BE49-F238E27FC236}">
                <a16:creationId xmlns:a16="http://schemas.microsoft.com/office/drawing/2014/main" xmlns="" id="{AB0978B3-CBB9-0C1A-CA7A-11C526D716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06" t="4774" r="22190" b="8543"/>
          <a:stretch/>
        </p:blipFill>
        <p:spPr bwMode="auto">
          <a:xfrm>
            <a:off x="1395772" y="4283608"/>
            <a:ext cx="3718300" cy="2406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6F88992-F4E8-4AB1-635B-447938B19568}"/>
              </a:ext>
            </a:extLst>
          </p:cNvPr>
          <p:cNvSpPr txBox="1"/>
          <p:nvPr/>
        </p:nvSpPr>
        <p:spPr>
          <a:xfrm rot="16200000">
            <a:off x="-231720" y="4098942"/>
            <a:ext cx="2770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BR" noProof="0" dirty="0">
                <a:solidFill>
                  <a:schemeClr val="accent1"/>
                </a:solidFill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Se trata de uma </a:t>
            </a:r>
            <a:r>
              <a:rPr lang="pt-BR" dirty="0" err="1" smtClean="0"/>
              <a:t>sindemia</a:t>
            </a:r>
            <a:r>
              <a:rPr lang="pt-BR" dirty="0"/>
              <a:t>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310812" cy="38846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t-BR" dirty="0"/>
              <a:t>Origem em múltiplas causas combinadas, que vão muito além da relação vírus e hospedeiro.  As consequências perpassam o adoecimento e a morte.  Afetam a saúde física, a saúde mental, a vida familiar, o emprego e a renda, a vida em comunidade entre outras consequências.</a:t>
            </a:r>
          </a:p>
          <a:p>
            <a:pPr rtl="0"/>
            <a:r>
              <a:rPr lang="pt-BR" dirty="0"/>
              <a:t>A pandemia foi agravada pelas condições socioeconômicas e </a:t>
            </a:r>
            <a:r>
              <a:rPr lang="pt-BR" dirty="0" smtClean="0"/>
              <a:t>ambientais. No </a:t>
            </a:r>
            <a:r>
              <a:rPr lang="pt-BR" dirty="0"/>
              <a:t>Brasil foi também agravada pela política em curso de desmonte dos serviços públicos  e pela politica negacionista  do atual </a:t>
            </a:r>
            <a:r>
              <a:rPr lang="pt-BR" dirty="0" smtClean="0"/>
              <a:t>governo no </a:t>
            </a:r>
            <a:r>
              <a:rPr lang="pt-BR" dirty="0"/>
              <a:t>seu </a:t>
            </a:r>
            <a:r>
              <a:rPr lang="pt-BR" dirty="0" smtClean="0"/>
              <a:t>enfrentamento desde </a:t>
            </a:r>
            <a:r>
              <a:rPr lang="pt-BR" dirty="0"/>
              <a:t>o início.</a:t>
            </a:r>
          </a:p>
          <a:p>
            <a:pPr rtl="0"/>
            <a:r>
              <a:rPr lang="pt-BR" dirty="0"/>
              <a:t>A subordinação aos interesses privados também teve  como consequência a naturalização de um número crescente de “mortes evitáveis”.</a:t>
            </a:r>
          </a:p>
          <a:p>
            <a:pPr rtl="0"/>
            <a:r>
              <a:rPr lang="pt-BR" dirty="0"/>
              <a:t>As ações governamentais requeridas para o enfrentamento da pandemia, tanto no âmbito nacional como global (ações coordenadas por agências multilaterais como a OMS),  são múltiplas </a:t>
            </a:r>
            <a:r>
              <a:rPr lang="pt-BR" dirty="0" smtClean="0"/>
              <a:t>e </a:t>
            </a:r>
            <a:r>
              <a:rPr lang="pt-BR" dirty="0"/>
              <a:t>envolvem várias áreas de governo, áreas do conhecimento e o movimento social, </a:t>
            </a:r>
          </a:p>
          <a:p>
            <a:pPr rtl="0"/>
            <a:r>
              <a:rPr lang="pt-BR" dirty="0"/>
              <a:t>A superação da pandemia exige políticas voltadas para a equidade e maior solidariedade entre as pessoas e os povos, o que infelizmente não está acontecendo.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Inúmeras dimensões de vítimas: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310812" cy="3884612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Pessoas que faleceram  – vítimas fatais;</a:t>
            </a:r>
          </a:p>
          <a:p>
            <a:pPr rtl="0"/>
            <a:r>
              <a:rPr lang="pt-BR" dirty="0"/>
              <a:t>Pessoas sobreviventes (70% com alguma enfermidade/sequela decorrente e 30% com enfermidades graves decorrentes);</a:t>
            </a:r>
          </a:p>
          <a:p>
            <a:pPr rtl="0"/>
            <a:r>
              <a:rPr lang="pt-BR" dirty="0"/>
              <a:t>Familiares de vítimas fatais desamparados e afetados emocionalmente;</a:t>
            </a:r>
          </a:p>
          <a:p>
            <a:pPr rtl="0"/>
            <a:r>
              <a:rPr lang="pt-BR" dirty="0"/>
              <a:t>Órfãos e órfãs de vítimas fatais;</a:t>
            </a:r>
          </a:p>
          <a:p>
            <a:pPr rtl="0"/>
            <a:r>
              <a:rPr lang="pt-BR" dirty="0"/>
              <a:t>Desempregados(as) e subempregados(as);</a:t>
            </a:r>
          </a:p>
          <a:p>
            <a:pPr rtl="0"/>
            <a:r>
              <a:rPr lang="pt-BR" dirty="0"/>
              <a:t>Mulheres vítimas de violência doméstica;</a:t>
            </a:r>
          </a:p>
          <a:p>
            <a:pPr rtl="0"/>
            <a:r>
              <a:rPr lang="pt-BR" dirty="0"/>
              <a:t>Trabalhadores(as) da saúde exaustos(as), com saúde mental comprometida;</a:t>
            </a:r>
          </a:p>
          <a:p>
            <a:pPr rtl="0"/>
            <a:r>
              <a:rPr lang="pt-BR" dirty="0"/>
              <a:t>1/3 da população com fome e 2/3 em situação de insegurança alimentar.</a:t>
            </a:r>
          </a:p>
        </p:txBody>
      </p:sp>
      <p:sp>
        <p:nvSpPr>
          <p:cNvPr id="16" name="Espaço Reservado para Rodapé 12">
            <a:extLst>
              <a:ext uri="{FF2B5EF4-FFF2-40B4-BE49-F238E27FC236}">
                <a16:creationId xmlns:a16="http://schemas.microsoft.com/office/drawing/2014/main" xmlns="" id="{870395A9-A9ED-F354-7730-42A986F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561" y="5438180"/>
            <a:ext cx="3978948" cy="1230510"/>
          </a:xfrm>
        </p:spPr>
        <p:txBody>
          <a:bodyPr rtlCol="0"/>
          <a:lstStyle/>
          <a:p>
            <a:pPr algn="r" rtl="0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Associação Nacional em Apoio e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Defesa dos Direitos das Vítimas da </a:t>
            </a:r>
            <a:b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Covid-19 - Vida &amp; Justiça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xmlns="" id="{43018B3D-6648-BA41-91F5-35EC4B2D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50" y="5332611"/>
            <a:ext cx="1336079" cy="133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924717"/>
      </p:ext>
    </p:extLst>
  </p:cSld>
  <p:clrMapOvr>
    <a:masterClrMapping/>
  </p:clrMapOvr>
</p:sld>
</file>

<file path=ppt/theme/theme1.xml><?xml version="1.0" encoding="utf-8"?>
<a:theme xmlns:a="http://schemas.openxmlformats.org/drawingml/2006/main" name="Pinc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852_TF89080264_Win32" id="{516D3546-49CC-409E-A06D-719C813F07DB}" vid="{85BE7A76-CD1A-4F4F-B0DF-084B1C0A011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16c05727-aa75-4e4a-9b5f-8a80a1165891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{0903DBAE-0954-41D4-8CAD-9E63ED032235}tf89080264_win32</Template>
  <TotalTime>219</TotalTime>
  <Words>2800</Words>
  <Application>Microsoft Office PowerPoint</Application>
  <PresentationFormat>Widescreen</PresentationFormat>
  <Paragraphs>249</Paragraphs>
  <Slides>30</Slides>
  <Notes>30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Elephant</vt:lpstr>
      <vt:lpstr>Wingdings</vt:lpstr>
      <vt:lpstr>Pincel</vt:lpstr>
      <vt:lpstr>Imagem de Bitmap</vt:lpstr>
      <vt:lpstr>Associação Nacional em Apoio e Defesa dos Direitos das Vítimas da Covid-19 Vida &amp; Justiça</vt:lpstr>
      <vt:lpstr>Apresentação do PowerPoint</vt:lpstr>
      <vt:lpstr>Apresentação do PowerPoint</vt:lpstr>
      <vt:lpstr>Organização nacional</vt:lpstr>
      <vt:lpstr>Coordenação Nacional Colegiada</vt:lpstr>
      <vt:lpstr>Coordenações estaduais estruturadas</vt:lpstr>
      <vt:lpstr> Pandemia no mundo em 23.05.22</vt:lpstr>
      <vt:lpstr>Se trata de uma sindemia:</vt:lpstr>
      <vt:lpstr>Inúmeras dimensões de vítimas:</vt:lpstr>
      <vt:lpstr>Condições pós-Covid: Enfermidades decorrentes – Sequelas</vt:lpstr>
      <vt:lpstr>Condições pós-Covid: Enfermidades decorrentes – Sequelas</vt:lpstr>
      <vt:lpstr>O que a pandemia evidenciou?</vt:lpstr>
      <vt:lpstr>Mobilização da sociedade civil e movimentos sociais:</vt:lpstr>
      <vt:lpstr>Iniciativas da Vida &amp; Justiça realizadas e em andamento:</vt:lpstr>
      <vt:lpstr>Apresentação do PowerPoint</vt:lpstr>
      <vt:lpstr>Apresentação do PowerPoint</vt:lpstr>
      <vt:lpstr>Iniciativas da Vida &amp; Justiça realizadas e em andamento:</vt:lpstr>
      <vt:lpstr>Apresentação do PowerPoint</vt:lpstr>
      <vt:lpstr>Apresentação do PowerPoint</vt:lpstr>
      <vt:lpstr>Apresentação do PowerPoint</vt:lpstr>
      <vt:lpstr>Apresentação do PowerPoint</vt:lpstr>
      <vt:lpstr>Como atender ao represamento de consultas e procedimentos somados às novas demandas decorrentes da Covid-19?</vt:lpstr>
      <vt:lpstr>Como dar conta do atendimento com o orçamento público da saúde reduzido e profissionais do SUS desgastados?</vt:lpstr>
      <vt:lpstr>Recomendações:</vt:lpstr>
      <vt:lpstr>Recomendações:</vt:lpstr>
      <vt:lpstr>Recomendações:</vt:lpstr>
      <vt:lpstr>Recomendações:</vt:lpstr>
      <vt:lpstr>Inaceitável!</vt:lpstr>
      <vt:lpstr>Tornar possível o necessário: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Nacional em Apoio e Defesa dos Direitos das Vítimas da Covid-19 Vida &amp; Justiça</dc:title>
  <dc:creator>Rogério Alves</dc:creator>
  <cp:lastModifiedBy>Windows 10</cp:lastModifiedBy>
  <cp:revision>15</cp:revision>
  <dcterms:created xsi:type="dcterms:W3CDTF">2022-05-24T02:39:20Z</dcterms:created>
  <dcterms:modified xsi:type="dcterms:W3CDTF">2022-10-13T16:02:51Z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